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5"/>
  </p:notesMasterIdLst>
  <p:handoutMasterIdLst>
    <p:handoutMasterId r:id="rId26"/>
  </p:handoutMasterIdLst>
  <p:sldIdLst>
    <p:sldId id="256" r:id="rId5"/>
    <p:sldId id="260" r:id="rId6"/>
    <p:sldId id="263" r:id="rId7"/>
    <p:sldId id="261" r:id="rId8"/>
    <p:sldId id="262" r:id="rId9"/>
    <p:sldId id="270" r:id="rId10"/>
    <p:sldId id="264" r:id="rId11"/>
    <p:sldId id="273" r:id="rId12"/>
    <p:sldId id="290" r:id="rId13"/>
    <p:sldId id="275" r:id="rId14"/>
    <p:sldId id="276" r:id="rId15"/>
    <p:sldId id="279" r:id="rId16"/>
    <p:sldId id="291" r:id="rId17"/>
    <p:sldId id="281" r:id="rId18"/>
    <p:sldId id="282" r:id="rId19"/>
    <p:sldId id="267" r:id="rId20"/>
    <p:sldId id="283" r:id="rId21"/>
    <p:sldId id="292" r:id="rId22"/>
    <p:sldId id="293" r:id="rId23"/>
    <p:sldId id="294"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1A965E"/>
    <a:srgbClr val="EAEFF7"/>
    <a:srgbClr val="D0E3EA"/>
    <a:srgbClr val="4BACC6"/>
    <a:srgbClr val="419BAD"/>
    <a:srgbClr val="159961"/>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620"/>
    <p:restoredTop sz="93883" autoAdjust="0"/>
  </p:normalViewPr>
  <p:slideViewPr>
    <p:cSldViewPr snapToGrid="0" showGuides="1">
      <p:cViewPr varScale="1">
        <p:scale>
          <a:sx n="88" d="100"/>
          <a:sy n="88" d="100"/>
        </p:scale>
        <p:origin x="-1282" y="-77"/>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7" d="100"/>
          <a:sy n="87" d="100"/>
        </p:scale>
        <p:origin x="-3738" y="-7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1122B7-F128-4E7A-90EF-B937752231F2}" type="datetimeFigureOut">
              <a:rPr lang="de-AT" smtClean="0"/>
              <a:pPr/>
              <a:t>24.07.2023</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4349D8-82E8-4DA1-B942-901C63439EBF}" type="slidenum">
              <a:rPr lang="de-AT" smtClean="0"/>
              <a:pPr/>
              <a:t>‹N°›</a:t>
            </a:fld>
            <a:endParaRPr lang="de-AT"/>
          </a:p>
        </p:txBody>
      </p:sp>
    </p:spTree>
    <p:extLst>
      <p:ext uri="{BB962C8B-B14F-4D97-AF65-F5344CB8AC3E}">
        <p14:creationId xmlns="" xmlns:p14="http://schemas.microsoft.com/office/powerpoint/2010/main" val="357561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29A03-CC8B-4F0C-9ED9-B737F11F654C}" type="datetimeFigureOut">
              <a:rPr lang="en-US" smtClean="0"/>
              <a:pPr/>
              <a:t>7/24/2023</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8F923-A320-42BD-84A6-601815CE83FD}" type="slidenum">
              <a:rPr lang="en-US" smtClean="0"/>
              <a:pPr/>
              <a:t>‹N°›</a:t>
            </a:fld>
            <a:endParaRPr lang="en-US"/>
          </a:p>
        </p:txBody>
      </p:sp>
    </p:spTree>
    <p:extLst>
      <p:ext uri="{BB962C8B-B14F-4D97-AF65-F5344CB8AC3E}">
        <p14:creationId xmlns="" xmlns:p14="http://schemas.microsoft.com/office/powerpoint/2010/main" val="142092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08F923-A320-42BD-84A6-601815CE83FD}" type="slidenum">
              <a:rPr lang="en-US" smtClean="0"/>
              <a:pPr/>
              <a:t>1</a:t>
            </a:fld>
            <a:endParaRPr lang="en-US" dirty="0"/>
          </a:p>
        </p:txBody>
      </p:sp>
    </p:spTree>
    <p:extLst>
      <p:ext uri="{BB962C8B-B14F-4D97-AF65-F5344CB8AC3E}">
        <p14:creationId xmlns="" xmlns:p14="http://schemas.microsoft.com/office/powerpoint/2010/main" val="1159081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408F923-A320-42BD-84A6-601815CE83FD}" type="slidenum">
              <a:rPr lang="en-US" smtClean="0"/>
              <a:pPr/>
              <a:t>8</a:t>
            </a:fld>
            <a:endParaRPr lang="en-US"/>
          </a:p>
        </p:txBody>
      </p:sp>
    </p:spTree>
    <p:extLst>
      <p:ext uri="{BB962C8B-B14F-4D97-AF65-F5344CB8AC3E}">
        <p14:creationId xmlns="" xmlns:p14="http://schemas.microsoft.com/office/powerpoint/2010/main" val="14167948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408F923-A320-42BD-84A6-601815CE83FD}" type="slidenum">
              <a:rPr lang="en-US" smtClean="0"/>
              <a:pPr/>
              <a:t>9</a:t>
            </a:fld>
            <a:endParaRPr lang="en-US" dirty="0"/>
          </a:p>
        </p:txBody>
      </p:sp>
    </p:spTree>
    <p:extLst>
      <p:ext uri="{BB962C8B-B14F-4D97-AF65-F5344CB8AC3E}">
        <p14:creationId xmlns="" xmlns:p14="http://schemas.microsoft.com/office/powerpoint/2010/main" val="2664287254"/>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 xmlns:a16="http://schemas.microsoft.com/office/drawing/2014/main" id="{A61B04D2-5F89-402D-B449-8D97A3660DC2}"/>
              </a:ext>
            </a:extLst>
          </p:cNvPr>
          <p:cNvSpPr>
            <a:spLocks noChangeArrowheads="1"/>
          </p:cNvSpPr>
          <p:nvPr userDrawn="1"/>
        </p:nvSpPr>
        <p:spPr bwMode="auto">
          <a:xfrm>
            <a:off x="611560" y="6283225"/>
            <a:ext cx="4754767" cy="2616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a:t>
            </a:r>
            <a:r>
              <a:rPr kumimoji="0" lang="en-US"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ACTIVITY </a:t>
            </a:r>
            <a:r>
              <a:rPr kumimoji="0" lang="en-US"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5.1: SUSTAINABLE MED CITIES TRAINING SYSTEM</a:t>
            </a:r>
            <a:r>
              <a:rPr kumimoji="0" lang="it-IT"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110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5" y="-136525"/>
            <a:ext cx="304800" cy="304800"/>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 xmlns:a14="http://schemas.microsoft.com/office/drawing/2010/main" val="0"/>
              </a:ext>
            </a:extLst>
          </a:blip>
          <a:stretch>
            <a:fillRect/>
          </a:stretch>
        </p:blipFill>
        <p:spPr>
          <a:xfrm>
            <a:off x="1733435" y="518552"/>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4970140" y="2488839"/>
            <a:ext cx="3379798" cy="3582878"/>
          </a:xfrm>
          <a:prstGeom prst="rect">
            <a:avLst/>
          </a:prstGeom>
        </p:spPr>
      </p:pic>
      <p:pic>
        <p:nvPicPr>
          <p:cNvPr id="8" name="Picture 7"/>
          <p:cNvPicPr>
            <a:picLocks noChangeAspect="1"/>
          </p:cNvPicPr>
          <p:nvPr userDrawn="1"/>
        </p:nvPicPr>
        <p:blipFill>
          <a:blip r:embed="rId4"/>
          <a:stretch>
            <a:fillRect/>
          </a:stretch>
        </p:blipFill>
        <p:spPr>
          <a:xfrm>
            <a:off x="8210937" y="2218931"/>
            <a:ext cx="771322" cy="284171"/>
          </a:xfrm>
          <a:prstGeom prst="rect">
            <a:avLst/>
          </a:prstGeom>
        </p:spPr>
      </p:pic>
      <p:pic>
        <p:nvPicPr>
          <p:cNvPr id="11" name="Picture 10"/>
          <p:cNvPicPr>
            <a:picLocks noChangeAspect="1"/>
          </p:cNvPicPr>
          <p:nvPr userDrawn="1"/>
        </p:nvPicPr>
        <p:blipFill>
          <a:blip r:embed="rId5"/>
          <a:stretch>
            <a:fillRect/>
          </a:stretch>
        </p:blipFill>
        <p:spPr>
          <a:xfrm>
            <a:off x="8623662" y="2774600"/>
            <a:ext cx="358597" cy="412725"/>
          </a:xfrm>
          <a:prstGeom prst="rect">
            <a:avLst/>
          </a:prstGeom>
        </p:spPr>
      </p:pic>
      <p:pic>
        <p:nvPicPr>
          <p:cNvPr id="12" name="Picture 11"/>
          <p:cNvPicPr>
            <a:picLocks noChangeAspect="1"/>
          </p:cNvPicPr>
          <p:nvPr userDrawn="1"/>
        </p:nvPicPr>
        <p:blipFill>
          <a:blip r:embed="rId6"/>
          <a:stretch>
            <a:fillRect/>
          </a:stretch>
        </p:blipFill>
        <p:spPr>
          <a:xfrm>
            <a:off x="8596598" y="3453359"/>
            <a:ext cx="385661" cy="392427"/>
          </a:xfrm>
          <a:prstGeom prst="rect">
            <a:avLst/>
          </a:prstGeom>
        </p:spPr>
      </p:pic>
      <p:pic>
        <p:nvPicPr>
          <p:cNvPr id="13" name="Picture 12"/>
          <p:cNvPicPr>
            <a:picLocks noChangeAspect="1"/>
          </p:cNvPicPr>
          <p:nvPr userDrawn="1"/>
        </p:nvPicPr>
        <p:blipFill>
          <a:blip r:embed="rId7"/>
          <a:stretch>
            <a:fillRect/>
          </a:stretch>
        </p:blipFill>
        <p:spPr>
          <a:xfrm>
            <a:off x="8549236" y="4111820"/>
            <a:ext cx="433023" cy="419491"/>
          </a:xfrm>
          <a:prstGeom prst="rect">
            <a:avLst/>
          </a:prstGeom>
        </p:spPr>
      </p:pic>
      <p:pic>
        <p:nvPicPr>
          <p:cNvPr id="14" name="Picture 13"/>
          <p:cNvPicPr>
            <a:picLocks noChangeAspect="1"/>
          </p:cNvPicPr>
          <p:nvPr userDrawn="1"/>
        </p:nvPicPr>
        <p:blipFill>
          <a:blip r:embed="rId8"/>
          <a:stretch>
            <a:fillRect/>
          </a:stretch>
        </p:blipFill>
        <p:spPr>
          <a:xfrm>
            <a:off x="8515406" y="4797345"/>
            <a:ext cx="466853" cy="365363"/>
          </a:xfrm>
          <a:prstGeom prst="rect">
            <a:avLst/>
          </a:prstGeom>
        </p:spPr>
      </p:pic>
      <p:pic>
        <p:nvPicPr>
          <p:cNvPr id="15" name="Picture 14"/>
          <p:cNvPicPr>
            <a:picLocks noChangeAspect="1"/>
          </p:cNvPicPr>
          <p:nvPr userDrawn="1"/>
        </p:nvPicPr>
        <p:blipFill>
          <a:blip r:embed="rId9"/>
          <a:stretch>
            <a:fillRect/>
          </a:stretch>
        </p:blipFill>
        <p:spPr>
          <a:xfrm>
            <a:off x="8007957" y="1702556"/>
            <a:ext cx="974302" cy="250341"/>
          </a:xfrm>
          <a:prstGeom prst="rect">
            <a:avLst/>
          </a:prstGeom>
        </p:spPr>
      </p:pic>
      <p:sp>
        <p:nvSpPr>
          <p:cNvPr id="16" name="Rectangle 15"/>
          <p:cNvSpPr/>
          <p:nvPr userDrawn="1"/>
        </p:nvSpPr>
        <p:spPr>
          <a:xfrm>
            <a:off x="0" y="6576291"/>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smtClean="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smtClean="0">
              <a:ln>
                <a:noFill/>
              </a:ln>
              <a:solidFill>
                <a:schemeClr val="bg1"/>
              </a:solidFill>
              <a:effectLst/>
              <a:latin typeface="Arial Narrow" panose="020B0606020202030204" pitchFamily="34" charset="0"/>
              <a:cs typeface="Times New Roman" panose="02020603050405020304" pitchFamily="18" charset="0"/>
            </a:endParaRPr>
          </a:p>
        </p:txBody>
      </p:sp>
      <p:pic>
        <p:nvPicPr>
          <p:cNvPr id="17" name="Picture 16"/>
          <p:cNvPicPr>
            <a:picLocks noChangeAspect="1"/>
          </p:cNvPicPr>
          <p:nvPr userDrawn="1"/>
        </p:nvPicPr>
        <p:blipFill>
          <a:blip r:embed="rId10" cstate="print"/>
          <a:stretch>
            <a:fillRect/>
          </a:stretch>
        </p:blipFill>
        <p:spPr>
          <a:xfrm flipV="1">
            <a:off x="8006659" y="5395766"/>
            <a:ext cx="975600" cy="234816"/>
          </a:xfrm>
          <a:prstGeom prst="rect">
            <a:avLst/>
          </a:prstGeom>
        </p:spPr>
      </p:pic>
      <p:pic>
        <p:nvPicPr>
          <p:cNvPr id="18" name="Picture 17"/>
          <p:cNvPicPr>
            <a:picLocks noChangeAspect="1"/>
          </p:cNvPicPr>
          <p:nvPr userDrawn="1"/>
        </p:nvPicPr>
        <p:blipFill>
          <a:blip r:embed="rId11" cstate="print"/>
          <a:stretch>
            <a:fillRect/>
          </a:stretch>
        </p:blipFill>
        <p:spPr>
          <a:xfrm>
            <a:off x="8006659" y="5914467"/>
            <a:ext cx="975600" cy="230433"/>
          </a:xfrm>
          <a:prstGeom prst="rect">
            <a:avLst/>
          </a:prstGeom>
        </p:spPr>
      </p:pic>
    </p:spTree>
    <p:extLst>
      <p:ext uri="{BB962C8B-B14F-4D97-AF65-F5344CB8AC3E}">
        <p14:creationId xmlns="" xmlns:p14="http://schemas.microsoft.com/office/powerpoint/2010/main" val="6467112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smtClean="0">
                <a:solidFill>
                  <a:schemeClr val="tx1">
                    <a:lumMod val="50000"/>
                    <a:lumOff val="50000"/>
                  </a:schemeClr>
                </a:solidFill>
              </a:rPr>
              <a:t>G.1.4 ENERGY COST</a:t>
            </a:r>
            <a:endParaRPr lang="it-IT" sz="1400" b="1" dirty="0">
              <a:solidFill>
                <a:schemeClr val="tx1">
                  <a:lumMod val="50000"/>
                  <a:lumOff val="50000"/>
                </a:schemeClr>
              </a:solidFill>
            </a:endParaRPr>
          </a:p>
        </p:txBody>
      </p:sp>
      <p:sp>
        <p:nvSpPr>
          <p:cNvPr id="3" name="Inhaltsplatzhalter 2"/>
          <p:cNvSpPr>
            <a:spLocks noGrp="1"/>
          </p:cNvSpPr>
          <p:nvPr>
            <p:ph idx="1" hasCustomPrompt="1"/>
          </p:nvPr>
        </p:nvSpPr>
        <p:spPr>
          <a:xfrm>
            <a:off x="457200" y="1336431"/>
            <a:ext cx="8229600" cy="4525963"/>
          </a:xfrm>
        </p:spPr>
        <p:txBody>
          <a:bodyPr>
            <a:normAutofit/>
          </a:bodyPr>
          <a:lstStyle>
            <a:lvl1pPr>
              <a:defRPr sz="2400"/>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dirty="0"/>
          </a:p>
        </p:txBody>
      </p:sp>
    </p:spTree>
    <p:extLst>
      <p:ext uri="{BB962C8B-B14F-4D97-AF65-F5344CB8AC3E}">
        <p14:creationId xmlns="" xmlns:p14="http://schemas.microsoft.com/office/powerpoint/2010/main" val="13469001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smtClean="0">
                <a:solidFill>
                  <a:schemeClr val="tx1">
                    <a:lumMod val="50000"/>
                    <a:lumOff val="50000"/>
                  </a:schemeClr>
                </a:solidFill>
              </a:rPr>
              <a:t>G.1.4 ENERGY COST</a:t>
            </a:r>
            <a:endParaRPr lang="it-IT" sz="1400" b="1" dirty="0">
              <a:solidFill>
                <a:schemeClr val="tx1">
                  <a:lumMod val="50000"/>
                  <a:lumOff val="50000"/>
                </a:schemeClr>
              </a:solidFill>
            </a:endParaRPr>
          </a:p>
        </p:txBody>
      </p:sp>
      <p:sp>
        <p:nvSpPr>
          <p:cNvPr id="3" name="Inhaltsplatzhalter 2"/>
          <p:cNvSpPr>
            <a:spLocks noGrp="1"/>
          </p:cNvSpPr>
          <p:nvPr>
            <p:ph idx="1" hasCustomPrompt="1"/>
          </p:nvPr>
        </p:nvSpPr>
        <p:spPr>
          <a:xfrm>
            <a:off x="457200" y="1336431"/>
            <a:ext cx="8229600" cy="4525963"/>
          </a:xfrm>
        </p:spPr>
        <p:txBody>
          <a:bodyPr>
            <a:normAutofit/>
          </a:bodyPr>
          <a:lstStyle>
            <a:lvl1pPr>
              <a:defRPr sz="2400"/>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dirty="0"/>
          </a:p>
        </p:txBody>
      </p:sp>
    </p:spTree>
    <p:extLst>
      <p:ext uri="{BB962C8B-B14F-4D97-AF65-F5344CB8AC3E}">
        <p14:creationId xmlns="" xmlns:p14="http://schemas.microsoft.com/office/powerpoint/2010/main" val="29708396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smtClean="0">
                <a:solidFill>
                  <a:schemeClr val="tx1">
                    <a:lumMod val="50000"/>
                    <a:lumOff val="50000"/>
                  </a:schemeClr>
                </a:solidFill>
              </a:rPr>
              <a:t>G.1.4 ENERGY COST</a:t>
            </a:r>
            <a:endParaRPr lang="it-IT" sz="1400" b="1" dirty="0">
              <a:solidFill>
                <a:schemeClr val="tx1">
                  <a:lumMod val="50000"/>
                  <a:lumOff val="50000"/>
                </a:schemeClr>
              </a:solidFill>
            </a:endParaRPr>
          </a:p>
        </p:txBody>
      </p:sp>
      <p:sp>
        <p:nvSpPr>
          <p:cNvPr id="3" name="Inhaltsplatzhalter 2"/>
          <p:cNvSpPr>
            <a:spLocks noGrp="1"/>
          </p:cNvSpPr>
          <p:nvPr>
            <p:ph idx="1" hasCustomPrompt="1"/>
          </p:nvPr>
        </p:nvSpPr>
        <p:spPr>
          <a:xfrm>
            <a:off x="457200" y="1336431"/>
            <a:ext cx="8229600" cy="4525963"/>
          </a:xfrm>
        </p:spPr>
        <p:txBody>
          <a:bodyPr>
            <a:normAutofit/>
          </a:bodyPr>
          <a:lstStyle>
            <a:lvl1pPr>
              <a:defRPr sz="2400"/>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dirty="0"/>
          </a:p>
        </p:txBody>
      </p:sp>
    </p:spTree>
    <p:extLst>
      <p:ext uri="{BB962C8B-B14F-4D97-AF65-F5344CB8AC3E}">
        <p14:creationId xmlns="" xmlns:p14="http://schemas.microsoft.com/office/powerpoint/2010/main" val="19436893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0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smtClean="0">
                <a:solidFill>
                  <a:schemeClr val="tx1">
                    <a:lumMod val="50000"/>
                    <a:lumOff val="50000"/>
                  </a:schemeClr>
                </a:solidFill>
              </a:rPr>
              <a:t>G.1.4 ENERGY COST</a:t>
            </a:r>
            <a:endParaRPr lang="it-IT" sz="1400" b="1" dirty="0">
              <a:solidFill>
                <a:schemeClr val="tx1">
                  <a:lumMod val="50000"/>
                  <a:lumOff val="50000"/>
                </a:schemeClr>
              </a:solidFill>
            </a:endParaRPr>
          </a:p>
        </p:txBody>
      </p:sp>
      <p:sp>
        <p:nvSpPr>
          <p:cNvPr id="3" name="Inhaltsplatzhalter 2"/>
          <p:cNvSpPr>
            <a:spLocks noGrp="1"/>
          </p:cNvSpPr>
          <p:nvPr>
            <p:ph idx="1" hasCustomPrompt="1"/>
          </p:nvPr>
        </p:nvSpPr>
        <p:spPr>
          <a:xfrm>
            <a:off x="457200" y="1336431"/>
            <a:ext cx="8229600" cy="4525963"/>
          </a:xfrm>
        </p:spPr>
        <p:txBody>
          <a:bodyPr>
            <a:normAutofit/>
          </a:bodyPr>
          <a:lstStyle>
            <a:lvl1pPr>
              <a:defRPr sz="2400"/>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dirty="0"/>
          </a:p>
        </p:txBody>
      </p:sp>
    </p:spTree>
    <p:extLst>
      <p:ext uri="{BB962C8B-B14F-4D97-AF65-F5344CB8AC3E}">
        <p14:creationId xmlns="" xmlns:p14="http://schemas.microsoft.com/office/powerpoint/2010/main" val="35232216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2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smtClean="0">
                <a:solidFill>
                  <a:schemeClr val="tx1">
                    <a:lumMod val="50000"/>
                    <a:lumOff val="50000"/>
                  </a:schemeClr>
                </a:solidFill>
              </a:rPr>
              <a:t>G.1.4 ENERGY COST</a:t>
            </a:r>
            <a:endParaRPr lang="it-IT" sz="1400" b="1" dirty="0">
              <a:solidFill>
                <a:schemeClr val="tx1">
                  <a:lumMod val="50000"/>
                  <a:lumOff val="50000"/>
                </a:schemeClr>
              </a:solidFill>
            </a:endParaRPr>
          </a:p>
        </p:txBody>
      </p:sp>
      <p:sp>
        <p:nvSpPr>
          <p:cNvPr id="3" name="Inhaltsplatzhalter 2"/>
          <p:cNvSpPr>
            <a:spLocks noGrp="1"/>
          </p:cNvSpPr>
          <p:nvPr>
            <p:ph idx="1" hasCustomPrompt="1"/>
          </p:nvPr>
        </p:nvSpPr>
        <p:spPr>
          <a:xfrm>
            <a:off x="457200" y="1336431"/>
            <a:ext cx="8229600" cy="4525963"/>
          </a:xfrm>
        </p:spPr>
        <p:txBody>
          <a:bodyPr>
            <a:normAutofit/>
          </a:bodyPr>
          <a:lstStyle>
            <a:lvl1pPr>
              <a:defRPr sz="2400"/>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dirty="0"/>
          </a:p>
        </p:txBody>
      </p:sp>
    </p:spTree>
    <p:extLst>
      <p:ext uri="{BB962C8B-B14F-4D97-AF65-F5344CB8AC3E}">
        <p14:creationId xmlns="" xmlns:p14="http://schemas.microsoft.com/office/powerpoint/2010/main" val="32513685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smtClean="0">
                <a:solidFill>
                  <a:schemeClr val="tx1">
                    <a:lumMod val="50000"/>
                    <a:lumOff val="50000"/>
                  </a:schemeClr>
                </a:solidFill>
              </a:rPr>
              <a:t>G.1.4 ENERGY COST</a:t>
            </a:r>
            <a:endParaRPr lang="it-IT" sz="1400" b="1" dirty="0">
              <a:solidFill>
                <a:schemeClr val="tx1">
                  <a:lumMod val="50000"/>
                  <a:lumOff val="50000"/>
                </a:schemeClr>
              </a:solidFill>
            </a:endParaRPr>
          </a:p>
        </p:txBody>
      </p:sp>
      <p:sp>
        <p:nvSpPr>
          <p:cNvPr id="3" name="Inhaltsplatzhalter 2"/>
          <p:cNvSpPr>
            <a:spLocks noGrp="1"/>
          </p:cNvSpPr>
          <p:nvPr>
            <p:ph idx="1" hasCustomPrompt="1"/>
          </p:nvPr>
        </p:nvSpPr>
        <p:spPr>
          <a:xfrm>
            <a:off x="457200" y="1336431"/>
            <a:ext cx="8229600" cy="4525963"/>
          </a:xfrm>
        </p:spPr>
        <p:txBody>
          <a:bodyPr>
            <a:normAutofit/>
          </a:bodyPr>
          <a:lstStyle>
            <a:lvl1pPr>
              <a:defRPr sz="2400"/>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dirty="0"/>
          </a:p>
        </p:txBody>
      </p:sp>
    </p:spTree>
    <p:extLst>
      <p:ext uri="{BB962C8B-B14F-4D97-AF65-F5344CB8AC3E}">
        <p14:creationId xmlns="" xmlns:p14="http://schemas.microsoft.com/office/powerpoint/2010/main" val="9460792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smtClean="0">
                <a:solidFill>
                  <a:schemeClr val="tx1">
                    <a:lumMod val="50000"/>
                    <a:lumOff val="50000"/>
                  </a:schemeClr>
                </a:solidFill>
              </a:rPr>
              <a:t>G.1.4 ENERGY COST</a:t>
            </a:r>
            <a:endParaRPr lang="it-IT" sz="1400" b="1" dirty="0">
              <a:solidFill>
                <a:schemeClr val="tx1">
                  <a:lumMod val="50000"/>
                  <a:lumOff val="50000"/>
                </a:schemeClr>
              </a:solidFill>
            </a:endParaRPr>
          </a:p>
        </p:txBody>
      </p:sp>
      <p:sp>
        <p:nvSpPr>
          <p:cNvPr id="3" name="Inhaltsplatzhalter 2"/>
          <p:cNvSpPr>
            <a:spLocks noGrp="1"/>
          </p:cNvSpPr>
          <p:nvPr>
            <p:ph idx="1" hasCustomPrompt="1"/>
          </p:nvPr>
        </p:nvSpPr>
        <p:spPr>
          <a:xfrm>
            <a:off x="457200" y="1336431"/>
            <a:ext cx="8229600" cy="4525963"/>
          </a:xfrm>
        </p:spPr>
        <p:txBody>
          <a:bodyPr>
            <a:normAutofit/>
          </a:bodyPr>
          <a:lstStyle>
            <a:lvl1pPr>
              <a:defRPr sz="2400"/>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dirty="0"/>
          </a:p>
        </p:txBody>
      </p:sp>
    </p:spTree>
    <p:extLst>
      <p:ext uri="{BB962C8B-B14F-4D97-AF65-F5344CB8AC3E}">
        <p14:creationId xmlns="" xmlns:p14="http://schemas.microsoft.com/office/powerpoint/2010/main" val="32292469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3" name="Inhaltsplatzhalter 2"/>
          <p:cNvSpPr>
            <a:spLocks noGrp="1"/>
          </p:cNvSpPr>
          <p:nvPr>
            <p:ph idx="1" hasCustomPrompt="1"/>
          </p:nvPr>
        </p:nvSpPr>
        <p:spPr>
          <a:xfrm>
            <a:off x="457200" y="1336431"/>
            <a:ext cx="8229600" cy="4525963"/>
          </a:xfrm>
          <a:prstGeom prst="rect">
            <a:avLst/>
          </a:prstGeo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38894846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40403164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32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3566049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dirty="0" smtClean="0"/>
              <a:t>G.1.4 ENERGY COST</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36969234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3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2762539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dirty="0" smtClean="0"/>
              <a:t>G.1.4 ENERGY COST</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21356069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dirty="0" smtClean="0"/>
              <a:t>G.1.4 ENERGY COST</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37597540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dirty="0" smtClean="0"/>
              <a:t>G.1.4 ENERGY COST</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11984588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dirty="0" smtClean="0"/>
              <a:t>G.1.4 ENERGY COST</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3755144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dirty="0" smtClean="0"/>
              <a:t>G.1.4 ENERGY COST</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2860077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9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dirty="0" smtClean="0"/>
              <a:t>G.1.4 ENERGY COST</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22632823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smtClean="0">
                <a:solidFill>
                  <a:schemeClr val="tx1">
                    <a:lumMod val="50000"/>
                    <a:lumOff val="50000"/>
                  </a:schemeClr>
                </a:solidFill>
              </a:rPr>
              <a:t>G.1.4 ENERGY COST</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dirty="0"/>
          </a:p>
        </p:txBody>
      </p:sp>
    </p:spTree>
    <p:extLst>
      <p:ext uri="{BB962C8B-B14F-4D97-AF65-F5344CB8AC3E}">
        <p14:creationId xmlns="" xmlns:p14="http://schemas.microsoft.com/office/powerpoint/2010/main" val="1631196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0" y="0"/>
            <a:ext cx="9143999" cy="718178"/>
          </a:xfrm>
          <a:prstGeom prst="rect">
            <a:avLst/>
          </a:prstGeom>
        </p:spPr>
        <p:txBody>
          <a:bodyPr vert="horz" lIns="91440" tIns="45720" rIns="91440" bIns="45720" rtlCol="0" anchor="ctr">
            <a:noAutofit/>
          </a:bodyPr>
          <a:lstStyle/>
          <a:p>
            <a:r>
              <a:rPr lang="en-US" sz="2000" b="1" dirty="0">
                <a:solidFill>
                  <a:schemeClr val="tx1">
                    <a:lumMod val="50000"/>
                    <a:lumOff val="50000"/>
                  </a:schemeClr>
                </a:solidFill>
              </a:rPr>
              <a:t>Code d'indicateur de performance clé </a:t>
            </a:r>
            <a:r>
              <a:rPr lang="en-US" sz="2200" b="1" dirty="0">
                <a:solidFill>
                  <a:schemeClr val="tx1">
                    <a:lumMod val="50000"/>
                    <a:lumOff val="50000"/>
                  </a:schemeClr>
                </a:solidFill>
              </a:rPr>
              <a:t>- </a:t>
            </a:r>
            <a:r>
              <a:rPr lang="en-US" sz="2000" b="1" dirty="0">
                <a:solidFill>
                  <a:schemeClr val="tx1">
                    <a:lumMod val="50000"/>
                    <a:lumOff val="50000"/>
                  </a:schemeClr>
                </a:solidFill>
              </a:rPr>
              <a:t>Nom de l'indicateur de performance clé</a:t>
            </a:r>
            <a:endParaRPr lang="en-US" dirty="0"/>
          </a:p>
        </p:txBody>
      </p:sp>
      <p:sp>
        <p:nvSpPr>
          <p:cNvPr id="3" name="Textplatzhalter 2"/>
          <p:cNvSpPr>
            <a:spLocks noGrp="1"/>
          </p:cNvSpPr>
          <p:nvPr>
            <p:ph type="body" idx="1"/>
          </p:nvPr>
        </p:nvSpPr>
        <p:spPr>
          <a:xfrm>
            <a:off x="457200" y="1019910"/>
            <a:ext cx="8229600" cy="4932483"/>
          </a:xfrm>
          <a:prstGeom prst="rect">
            <a:avLst/>
          </a:prstGeom>
        </p:spPr>
        <p:txBody>
          <a:bodyPr vert="horz" lIns="91440" tIns="45720" rIns="91440" bIns="45720" rtlCol="0">
            <a:normAutofit/>
          </a:bodyPr>
          <a:lstStyle/>
          <a:p>
            <a:pPr lvl="0"/>
            <a:endParaRPr lang="en-US" dirty="0"/>
          </a:p>
        </p:txBody>
      </p:sp>
      <p:cxnSp>
        <p:nvCxnSpPr>
          <p:cNvPr id="8" name="Gerade Verbindung 7"/>
          <p:cNvCxnSpPr/>
          <p:nvPr userDrawn="1"/>
        </p:nvCxnSpPr>
        <p:spPr>
          <a:xfrm>
            <a:off x="0" y="718181"/>
            <a:ext cx="9144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 xmlns:a16="http://schemas.microsoft.com/office/drawing/2014/main" id="{5E8A9E16-C193-4E5B-B9C6-F4E1DAD62E47}"/>
              </a:ext>
            </a:extLst>
          </p:cNvPr>
          <p:cNvSpPr/>
          <p:nvPr userDrawn="1"/>
        </p:nvSpPr>
        <p:spPr>
          <a:xfrm>
            <a:off x="2169331" y="6087067"/>
            <a:ext cx="6517467" cy="461665"/>
          </a:xfrm>
          <a:prstGeom prst="rect">
            <a:avLst/>
          </a:prstGeom>
        </p:spPr>
        <p:txBody>
          <a:bodyPr wrap="square">
            <a:spAutoFit/>
          </a:bodyPr>
          <a:lstStyle/>
          <a:p>
            <a:r>
              <a:rPr lang="en-US" sz="1200" dirty="0"/>
              <a:t>MODULE DE FORMATION </a:t>
            </a:r>
            <a:r>
              <a:rPr lang="en-US" sz="1200" dirty="0" smtClean="0"/>
              <a:t>3</a:t>
            </a:r>
            <a:r>
              <a:rPr lang="it-IT" sz="1200" dirty="0"/>
              <a:t/>
            </a:r>
            <a:br>
              <a:rPr lang="it-IT" sz="1200" dirty="0"/>
            </a:br>
            <a:r>
              <a:rPr lang="en-US" sz="1200" dirty="0"/>
              <a:t>LES CRITÈRES D'ÉVALUATION DU </a:t>
            </a:r>
            <a:r>
              <a:rPr lang="en-US" sz="1200" dirty="0" smtClean="0"/>
              <a:t>SBTOOL </a:t>
            </a:r>
            <a:r>
              <a:rPr lang="en-US" sz="1200" dirty="0"/>
              <a:t>- ÉCHELLE DE CONSTRUCTION</a:t>
            </a:r>
            <a:endParaRPr lang="it-IT" dirty="0"/>
          </a:p>
        </p:txBody>
      </p:sp>
      <p:pic>
        <p:nvPicPr>
          <p:cNvPr id="10" name="Imatge 14"/>
          <p:cNvPicPr/>
          <p:nvPr userDrawn="1"/>
        </p:nvPicPr>
        <p:blipFill>
          <a:blip r:embed="rId22" cstate="print">
            <a:extLst>
              <a:ext uri="{28A0092B-C50C-407E-A947-70E740481C1C}">
                <a14:useLocalDpi xmlns="" xmlns:a14="http://schemas.microsoft.com/office/drawing/2010/main" val="0"/>
              </a:ext>
            </a:extLst>
          </a:blip>
          <a:stretch>
            <a:fillRect/>
          </a:stretch>
        </p:blipFill>
        <p:spPr>
          <a:xfrm>
            <a:off x="379901" y="5967063"/>
            <a:ext cx="1789430" cy="701675"/>
          </a:xfrm>
          <a:prstGeom prst="rect">
            <a:avLst/>
          </a:prstGeom>
        </p:spPr>
      </p:pic>
      <p:sp>
        <p:nvSpPr>
          <p:cNvPr id="11" name="Rectangle 10"/>
          <p:cNvSpPr/>
          <p:nvPr userDrawn="1"/>
        </p:nvSpPr>
        <p:spPr>
          <a:xfrm>
            <a:off x="0" y="6587887"/>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smtClean="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SYSTÈME DE FORMATION POUR DES VILLES MÉDICALES DURABLES</a:t>
            </a:r>
            <a:endParaRPr kumimoji="0" lang="it-IT" altLang="it-IT" sz="1100" b="0" i="0" u="none" strike="noStrike" kern="1200" cap="none" normalizeH="0" baseline="0" dirty="0" smtClean="0">
              <a:ln>
                <a:noFill/>
              </a:ln>
              <a:solidFill>
                <a:schemeClr val="bg1"/>
              </a:solidFill>
              <a:effectLst/>
              <a:latin typeface="Arial Narrow" panose="020B0606020202030204" pitchFamily="34" charset="0"/>
              <a:cs typeface="Times New Roman" panose="02020603050405020304" pitchFamily="18" charset="0"/>
            </a:endParaRPr>
          </a:p>
        </p:txBody>
      </p:sp>
      <p:sp>
        <p:nvSpPr>
          <p:cNvPr id="6" name="Foliennummernplatzhalter 5"/>
          <p:cNvSpPr>
            <a:spLocks noGrp="1"/>
          </p:cNvSpPr>
          <p:nvPr>
            <p:ph type="sldNum" sz="quarter" idx="4"/>
          </p:nvPr>
        </p:nvSpPr>
        <p:spPr>
          <a:xfrm>
            <a:off x="8528537" y="6548732"/>
            <a:ext cx="615462" cy="365125"/>
          </a:xfrm>
          <a:prstGeom prst="rect">
            <a:avLst/>
          </a:prstGeom>
        </p:spPr>
        <p:txBody>
          <a:bodyPr vert="horz" lIns="91440" tIns="45720" rIns="91440" bIns="45720" rtlCol="0" anchor="ctr"/>
          <a:lstStyle>
            <a:lvl1pPr algn="r">
              <a:defRPr sz="1200">
                <a:solidFill>
                  <a:schemeClr val="bg1"/>
                </a:solidFill>
              </a:defRPr>
            </a:lvl1pPr>
          </a:lstStyle>
          <a:p>
            <a:r>
              <a:rPr lang="en-US" smtClean="0"/>
              <a:t># </a:t>
            </a:r>
            <a:fld id="{243FB592-B9A9-49AA-A86F-4031F7B97808}" type="slidenum">
              <a:rPr lang="en-US" smtClean="0"/>
              <a:pPr/>
              <a:t>‹N°›</a:t>
            </a:fld>
            <a:endParaRPr lang="en-US" dirty="0"/>
          </a:p>
        </p:txBody>
      </p:sp>
    </p:spTree>
    <p:extLst>
      <p:ext uri="{BB962C8B-B14F-4D97-AF65-F5344CB8AC3E}">
        <p14:creationId xmlns="" xmlns:p14="http://schemas.microsoft.com/office/powerpoint/2010/main" val="1823990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9" r:id="rId8"/>
    <p:sldLayoutId id="2147483662" r:id="rId9"/>
    <p:sldLayoutId id="2147483665" r:id="rId10"/>
    <p:sldLayoutId id="2147483667" r:id="rId11"/>
    <p:sldLayoutId id="2147483668" r:id="rId12"/>
    <p:sldLayoutId id="2147483671" r:id="rId13"/>
    <p:sldLayoutId id="2147483673" r:id="rId14"/>
    <p:sldLayoutId id="2147483674" r:id="rId15"/>
    <p:sldLayoutId id="2147483675" r:id="rId16"/>
    <p:sldLayoutId id="2147483682" r:id="rId17"/>
    <p:sldLayoutId id="2147483683" r:id="rId18"/>
    <p:sldLayoutId id="2147483684" r:id="rId19"/>
    <p:sldLayoutId id="2147483685" r:id="rId20"/>
  </p:sldLayoutIdLst>
  <p:hf hdr="0" ftr="0" dt="0"/>
  <p:txStyles>
    <p:titleStyle>
      <a:lvl1pPr algn="ctr" defTabSz="914400" rtl="0" eaLnBrk="1" latinLnBrk="0" hangingPunct="1">
        <a:spcBef>
          <a:spcPct val="0"/>
        </a:spcBef>
        <a:buNone/>
        <a:defRPr sz="2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5.jpeg"/><Relationship Id="rId1" Type="http://schemas.openxmlformats.org/officeDocument/2006/relationships/slideLayout" Target="../slideLayouts/slideLayout17.xml"/><Relationship Id="rId5" Type="http://schemas.openxmlformats.org/officeDocument/2006/relationships/image" Target="../media/image27.png"/><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4.xml"/><Relationship Id="rId6" Type="http://schemas.openxmlformats.org/officeDocument/2006/relationships/image" Target="../media/image26.png"/><Relationship Id="rId5" Type="http://schemas.openxmlformats.org/officeDocument/2006/relationships/image" Target="../media/image31.png"/><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png"/><Relationship Id="rId1" Type="http://schemas.openxmlformats.org/officeDocument/2006/relationships/slideLayout" Target="../slideLayouts/slideLayout18.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16.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hyperlink" Target="http://ec.europa.eu/environment/eussd/buildings.htm" TargetMode="External"/><Relationship Id="rId7" Type="http://schemas.openxmlformats.org/officeDocument/2006/relationships/image" Target="../media/image16.png"/><Relationship Id="rId2" Type="http://schemas.openxmlformats.org/officeDocument/2006/relationships/image" Target="../media/image12.png"/><Relationship Id="rId1" Type="http://schemas.openxmlformats.org/officeDocument/2006/relationships/slideLayout" Target="../slideLayouts/slideLayout3.xml"/><Relationship Id="rId6" Type="http://schemas.openxmlformats.org/officeDocument/2006/relationships/image" Target="../media/image15.gif"/><Relationship Id="rId11" Type="http://schemas.openxmlformats.org/officeDocument/2006/relationships/image" Target="../media/image20.png"/><Relationship Id="rId5" Type="http://schemas.openxmlformats.org/officeDocument/2006/relationships/image" Target="../media/image14.png"/><Relationship Id="rId10" Type="http://schemas.openxmlformats.org/officeDocument/2006/relationships/image" Target="../media/image19.jpeg"/><Relationship Id="rId4" Type="http://schemas.openxmlformats.org/officeDocument/2006/relationships/image" Target="../media/image13.png"/><Relationship Id="rId9" Type="http://schemas.openxmlformats.org/officeDocument/2006/relationships/image" Target="../media/image18.png"/></Relationships>
</file>

<file path=ppt/slides/_rels/slide2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9.png"/><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22.png"/><Relationship Id="rId1" Type="http://schemas.openxmlformats.org/officeDocument/2006/relationships/slideLayout" Target="../slideLayouts/slideLayout5.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9.xml"/><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notesSlide" Target="../notesSlides/notesSlide2.xml"/><Relationship Id="rId1" Type="http://schemas.openxmlformats.org/officeDocument/2006/relationships/slideLayout" Target="../slideLayouts/slideLayout10.xml"/><Relationship Id="rId6" Type="http://schemas.openxmlformats.org/officeDocument/2006/relationships/image" Target="../media/image23.emf"/><Relationship Id="rId5" Type="http://schemas.openxmlformats.org/officeDocument/2006/relationships/image" Target="../media/image22.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notesSlide" Target="../notesSlides/notesSlide3.xml"/><Relationship Id="rId1" Type="http://schemas.openxmlformats.org/officeDocument/2006/relationships/slideLayout" Target="../slideLayouts/slideLayout10.xml"/><Relationship Id="rId6" Type="http://schemas.openxmlformats.org/officeDocument/2006/relationships/image" Target="../media/image23.emf"/><Relationship Id="rId5" Type="http://schemas.openxmlformats.org/officeDocument/2006/relationships/image" Target="../media/image22.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2044460" y="6236898"/>
            <a:ext cx="4399471" cy="307777"/>
          </a:xfrm>
          <a:prstGeom prst="rect">
            <a:avLst/>
          </a:prstGeom>
          <a:solidFill>
            <a:schemeClr val="bg1"/>
          </a:solidFill>
        </p:spPr>
        <p:txBody>
          <a:bodyPr wrap="square" rtlCol="0">
            <a:spAutoFit/>
          </a:bodyPr>
          <a:lstStyle/>
          <a:p>
            <a:r>
              <a:rPr lang="fr-FR" sz="1400" dirty="0" smtClean="0"/>
              <a:t>Système de formation durable MED CITIES</a:t>
            </a:r>
            <a:endParaRPr lang="fr-FR" sz="1400" dirty="0"/>
          </a:p>
        </p:txBody>
      </p:sp>
      <p:sp>
        <p:nvSpPr>
          <p:cNvPr id="5" name="ZoneTexte 4"/>
          <p:cNvSpPr txBox="1"/>
          <p:nvPr/>
        </p:nvSpPr>
        <p:spPr>
          <a:xfrm>
            <a:off x="2544793" y="6544675"/>
            <a:ext cx="4891177" cy="307777"/>
          </a:xfrm>
          <a:prstGeom prst="rect">
            <a:avLst/>
          </a:prstGeom>
          <a:solidFill>
            <a:srgbClr val="77933C"/>
          </a:solidFill>
        </p:spPr>
        <p:txBody>
          <a:bodyPr wrap="square" rtlCol="0">
            <a:spAutoFit/>
          </a:bodyPr>
          <a:lstStyle/>
          <a:p>
            <a:r>
              <a:rPr lang="fr-FR" sz="1400" dirty="0">
                <a:solidFill>
                  <a:schemeClr val="bg1"/>
                </a:solidFill>
              </a:rPr>
              <a:t>Système de formation Villes MED DURABLES</a:t>
            </a:r>
          </a:p>
        </p:txBody>
      </p:sp>
      <p:sp>
        <p:nvSpPr>
          <p:cNvPr id="6" name="Untertitel 2"/>
          <p:cNvSpPr txBox="1">
            <a:spLocks/>
          </p:cNvSpPr>
          <p:nvPr/>
        </p:nvSpPr>
        <p:spPr>
          <a:xfrm>
            <a:off x="108544" y="2561798"/>
            <a:ext cx="4627358" cy="341630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3600" smtClean="0">
                <a:solidFill>
                  <a:srgbClr val="0070C0"/>
                </a:solidFill>
              </a:rPr>
              <a:t>Module de formation 3</a:t>
            </a:r>
          </a:p>
          <a:p>
            <a:pPr marL="0" indent="0">
              <a:buFont typeface="Arial" panose="020B0604020202020204" pitchFamily="34" charset="0"/>
              <a:buNone/>
            </a:pPr>
            <a:r>
              <a:rPr lang="it-IT" sz="2800" smtClean="0"/>
              <a:t>Calcul des critères d'évaluation de</a:t>
            </a:r>
          </a:p>
          <a:p>
            <a:pPr marL="0" indent="0">
              <a:buFont typeface="Arial" panose="020B0604020202020204" pitchFamily="34" charset="0"/>
              <a:buNone/>
            </a:pPr>
            <a:r>
              <a:rPr lang="it-IT" sz="2800" smtClean="0"/>
              <a:t>SBTool - Echelle du Bâtiment</a:t>
            </a:r>
            <a:endParaRPr lang="it-IT" sz="2800" dirty="0"/>
          </a:p>
        </p:txBody>
      </p:sp>
    </p:spTree>
    <p:extLst>
      <p:ext uri="{BB962C8B-B14F-4D97-AF65-F5344CB8AC3E}">
        <p14:creationId xmlns="" xmlns:p14="http://schemas.microsoft.com/office/powerpoint/2010/main" val="590815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pPr/>
              <a:t>10</a:t>
            </a:fld>
            <a:endParaRPr lang="en-US" dirty="0"/>
          </a:p>
        </p:txBody>
      </p:sp>
      <p:sp>
        <p:nvSpPr>
          <p:cNvPr id="9" name="Segnaposto contenuto 2">
            <a:extLst>
              <a:ext uri="{FF2B5EF4-FFF2-40B4-BE49-F238E27FC236}">
                <a16:creationId xmlns="" xmlns:a16="http://schemas.microsoft.com/office/drawing/2014/main" id="{86F2EB93-A63A-4210-B86A-E5FCAD7D8D7F}"/>
              </a:ext>
            </a:extLst>
          </p:cNvPr>
          <p:cNvSpPr txBox="1">
            <a:spLocks/>
          </p:cNvSpPr>
          <p:nvPr/>
        </p:nvSpPr>
        <p:spPr>
          <a:xfrm>
            <a:off x="243150" y="1535425"/>
            <a:ext cx="8900850" cy="451938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95288" lvl="0" indent="-395288">
              <a:spcBef>
                <a:spcPts val="0"/>
              </a:spcBef>
              <a:buNone/>
            </a:pPr>
            <a:r>
              <a:rPr lang="en-US" sz="2200" b="1" dirty="0" smtClean="0">
                <a:solidFill>
                  <a:prstClr val="black"/>
                </a:solidFill>
              </a:rPr>
              <a:t>Niveau(x</a:t>
            </a:r>
            <a:r>
              <a:rPr lang="en-US" sz="2200" b="1" dirty="0">
                <a:solidFill>
                  <a:prstClr val="black"/>
                </a:solidFill>
              </a:rPr>
              <a:t>)</a:t>
            </a:r>
            <a:r>
              <a:rPr lang="en-US" sz="2200" dirty="0">
                <a:solidFill>
                  <a:prstClr val="black"/>
                </a:solidFill>
              </a:rPr>
              <a:t> Partie 1-2 - Version bêta. Bruxelles : Commission européenne</a:t>
            </a:r>
            <a:r>
              <a:rPr lang="en-US" sz="2200" dirty="0" smtClean="0">
                <a:solidFill>
                  <a:prstClr val="black"/>
                </a:solidFill>
              </a:rPr>
              <a:t>.</a:t>
            </a:r>
            <a:endParaRPr lang="el-GR" sz="2200" dirty="0" smtClean="0">
              <a:solidFill>
                <a:prstClr val="black"/>
              </a:solidFill>
            </a:endParaRPr>
          </a:p>
          <a:p>
            <a:pPr marL="395288" lvl="0" indent="-3175">
              <a:spcBef>
                <a:spcPts val="0"/>
              </a:spcBef>
              <a:buNone/>
            </a:pPr>
            <a:r>
              <a:rPr lang="en-US" sz="2200" dirty="0">
                <a:solidFill>
                  <a:prstClr val="black"/>
                </a:solidFill>
              </a:rPr>
              <a:t>http://</a:t>
            </a:r>
            <a:r>
              <a:rPr lang="en-US" sz="2200" dirty="0" smtClean="0">
                <a:solidFill>
                  <a:prstClr val="black"/>
                </a:solidFill>
              </a:rPr>
              <a:t>ec.europa.eu/environment/eussd/buildings.htm</a:t>
            </a:r>
            <a:r>
              <a:rPr lang="el-GR" sz="2200" dirty="0" smtClean="0">
                <a:solidFill>
                  <a:prstClr val="black"/>
                </a:solidFill>
              </a:rPr>
              <a:t> </a:t>
            </a:r>
            <a:endParaRPr lang="en-US" sz="2200" dirty="0">
              <a:solidFill>
                <a:prstClr val="black"/>
              </a:solidFill>
            </a:endParaRPr>
          </a:p>
        </p:txBody>
      </p:sp>
      <p:sp>
        <p:nvSpPr>
          <p:cNvPr id="8" name="Segnaposto contenuto 2">
            <a:extLst>
              <a:ext uri="{FF2B5EF4-FFF2-40B4-BE49-F238E27FC236}">
                <a16:creationId xmlns=""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l-GR" b="1" u="sng" dirty="0" smtClean="0">
                <a:latin typeface="Calibri" panose="020F0502020204030204" pitchFamily="34" charset="0"/>
                <a:cs typeface="Calibri" panose="020F0502020204030204" pitchFamily="34" charset="0"/>
              </a:rPr>
              <a:t>RÉFÉRENCE :</a:t>
            </a:r>
          </a:p>
          <a:p>
            <a:pPr marL="0" indent="0">
              <a:buNone/>
            </a:pPr>
            <a:endParaRPr lang="it-IT" dirty="0"/>
          </a:p>
        </p:txBody>
      </p:sp>
      <p:sp>
        <p:nvSpPr>
          <p:cNvPr id="7" name="Titolo 1">
            <a:extLst>
              <a:ext uri="{FF2B5EF4-FFF2-40B4-BE49-F238E27FC236}">
                <a16:creationId xmlns=""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G.1.4 COÛT DE L'ÉNERGIE</a:t>
            </a:r>
            <a:endParaRPr lang="it-IT" sz="2800" dirty="0">
              <a:solidFill>
                <a:srgbClr val="FF0000"/>
              </a:solidFill>
            </a:endParaRPr>
          </a:p>
        </p:txBody>
      </p:sp>
      <p:sp>
        <p:nvSpPr>
          <p:cNvPr id="6" name="ZoneTexte 5"/>
          <p:cNvSpPr txBox="1"/>
          <p:nvPr/>
        </p:nvSpPr>
        <p:spPr>
          <a:xfrm>
            <a:off x="2544793" y="6544675"/>
            <a:ext cx="4891177" cy="307777"/>
          </a:xfrm>
          <a:prstGeom prst="rect">
            <a:avLst/>
          </a:prstGeom>
          <a:solidFill>
            <a:srgbClr val="77933C"/>
          </a:solidFill>
        </p:spPr>
        <p:txBody>
          <a:bodyPr wrap="square" rtlCol="0">
            <a:spAutoFit/>
          </a:bodyPr>
          <a:lstStyle/>
          <a:p>
            <a:r>
              <a:rPr lang="fr-FR" sz="1400" dirty="0">
                <a:solidFill>
                  <a:schemeClr val="bg1"/>
                </a:solidFill>
              </a:rPr>
              <a:t>Système de formation Villes MED DURABLES</a:t>
            </a:r>
          </a:p>
        </p:txBody>
      </p:sp>
      <p:sp>
        <p:nvSpPr>
          <p:cNvPr id="10" name="ZoneTexte 9"/>
          <p:cNvSpPr txBox="1"/>
          <p:nvPr/>
        </p:nvSpPr>
        <p:spPr>
          <a:xfrm>
            <a:off x="2199735" y="6073057"/>
            <a:ext cx="5727941" cy="461665"/>
          </a:xfrm>
          <a:prstGeom prst="rect">
            <a:avLst/>
          </a:prstGeom>
          <a:solidFill>
            <a:schemeClr val="bg1"/>
          </a:solidFill>
        </p:spPr>
        <p:txBody>
          <a:bodyPr wrap="square" rtlCol="0">
            <a:spAutoFit/>
          </a:bodyPr>
          <a:lstStyle/>
          <a:p>
            <a:r>
              <a:rPr lang="fr-FR" sz="1200" dirty="0"/>
              <a:t>Module de formation 3</a:t>
            </a:r>
            <a:endParaRPr lang="fr-FR" sz="1050" dirty="0"/>
          </a:p>
          <a:p>
            <a:r>
              <a:rPr lang="fr-FR" sz="1200" dirty="0"/>
              <a:t>Calcul des critères d'évaluation de </a:t>
            </a:r>
            <a:r>
              <a:rPr lang="fr-FR" sz="1200" dirty="0" err="1"/>
              <a:t>SBTool</a:t>
            </a:r>
            <a:r>
              <a:rPr lang="fr-FR" sz="1200" dirty="0"/>
              <a:t> – Échelle du </a:t>
            </a:r>
            <a:r>
              <a:rPr lang="fr-FR" sz="1200" dirty="0" smtClean="0"/>
              <a:t>bâtiment</a:t>
            </a:r>
            <a:endParaRPr lang="fr-FR" sz="1400" dirty="0"/>
          </a:p>
        </p:txBody>
      </p:sp>
    </p:spTree>
    <p:extLst>
      <p:ext uri="{BB962C8B-B14F-4D97-AF65-F5344CB8AC3E}">
        <p14:creationId xmlns="" xmlns:p14="http://schemas.microsoft.com/office/powerpoint/2010/main" val="33819480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72250"/>
            <a:ext cx="2133600" cy="253213"/>
          </a:xfrm>
        </p:spPr>
        <p:txBody>
          <a:bodyPr/>
          <a:lstStyle/>
          <a:p>
            <a:fld id="{243FB592-B9A9-49AA-A86F-4031F7B97808}" type="slidenum">
              <a:rPr lang="en-US" smtClean="0"/>
              <a:pPr/>
              <a:t>11</a:t>
            </a:fld>
            <a:endParaRPr lang="en-US" dirty="0"/>
          </a:p>
        </p:txBody>
      </p:sp>
      <p:sp>
        <p:nvSpPr>
          <p:cNvPr id="15" name="Segnaposto contenuto 2">
            <a:extLst>
              <a:ext uri="{FF2B5EF4-FFF2-40B4-BE49-F238E27FC236}">
                <a16:creationId xmlns="" xmlns:a16="http://schemas.microsoft.com/office/drawing/2014/main" id="{86F2EB93-A63A-4210-B86A-E5FCAD7D8D7F}"/>
              </a:ext>
            </a:extLst>
          </p:cNvPr>
          <p:cNvSpPr txBox="1">
            <a:spLocks/>
          </p:cNvSpPr>
          <p:nvPr/>
        </p:nvSpPr>
        <p:spPr>
          <a:xfrm>
            <a:off x="268224" y="1600201"/>
            <a:ext cx="8418576" cy="4152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endParaRPr lang="it-IT" sz="2600" b="1" dirty="0" smtClean="0">
              <a:latin typeface="Calibri" panose="020F0502020204030204" pitchFamily="34" charset="0"/>
              <a:cs typeface="Calibri" panose="020F0502020204030204" pitchFamily="34" charset="0"/>
            </a:endParaRPr>
          </a:p>
          <a:p>
            <a:pPr marL="0" indent="0" algn="ctr">
              <a:buFont typeface="Arial" panose="020B0604020202020204" pitchFamily="34" charset="0"/>
              <a:buNone/>
            </a:pPr>
            <a:endParaRPr lang="it-IT" sz="2600" b="1" dirty="0" smtClean="0">
              <a:latin typeface="Calibri" panose="020F0502020204030204" pitchFamily="34" charset="0"/>
              <a:cs typeface="Calibri" panose="020F0502020204030204" pitchFamily="34" charset="0"/>
            </a:endParaRPr>
          </a:p>
          <a:p>
            <a:pPr marL="0" indent="0" algn="ctr">
              <a:buFont typeface="Arial" panose="020B0604020202020204" pitchFamily="34" charset="0"/>
              <a:buNone/>
            </a:pPr>
            <a:endParaRPr lang="it-IT" sz="2600" b="1" dirty="0" smtClean="0">
              <a:latin typeface="Calibri" panose="020F0502020204030204" pitchFamily="34" charset="0"/>
              <a:cs typeface="Calibri" panose="020F0502020204030204" pitchFamily="34" charset="0"/>
            </a:endParaRPr>
          </a:p>
          <a:p>
            <a:pPr marL="0" indent="0" algn="ctr">
              <a:buFont typeface="Arial" panose="020B0604020202020204" pitchFamily="34" charset="0"/>
              <a:buNone/>
            </a:pPr>
            <a:r>
              <a:rPr lang="el-GR" b="1" dirty="0" smtClean="0">
                <a:latin typeface="Calibri" panose="020F0502020204030204" pitchFamily="34" charset="0"/>
                <a:cs typeface="Calibri" panose="020F0502020204030204" pitchFamily="34" charset="0"/>
              </a:rPr>
              <a:t>EXEMPLE</a:t>
            </a:r>
            <a:endParaRPr lang="it-IT" sz="2400" dirty="0"/>
          </a:p>
        </p:txBody>
      </p:sp>
      <p:sp>
        <p:nvSpPr>
          <p:cNvPr id="6" name="Titolo 1">
            <a:extLst>
              <a:ext uri="{FF2B5EF4-FFF2-40B4-BE49-F238E27FC236}">
                <a16:creationId xmlns=""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G.1.4 COÛT DE L'ÉNERGIE</a:t>
            </a:r>
            <a:endParaRPr lang="it-IT" sz="2800" dirty="0">
              <a:solidFill>
                <a:srgbClr val="FF0000"/>
              </a:solidFill>
            </a:endParaRPr>
          </a:p>
        </p:txBody>
      </p:sp>
      <p:sp>
        <p:nvSpPr>
          <p:cNvPr id="7" name="ZoneTexte 6"/>
          <p:cNvSpPr txBox="1"/>
          <p:nvPr/>
        </p:nvSpPr>
        <p:spPr>
          <a:xfrm>
            <a:off x="2544793" y="6544675"/>
            <a:ext cx="4891177" cy="307777"/>
          </a:xfrm>
          <a:prstGeom prst="rect">
            <a:avLst/>
          </a:prstGeom>
          <a:solidFill>
            <a:srgbClr val="77933C"/>
          </a:solidFill>
        </p:spPr>
        <p:txBody>
          <a:bodyPr wrap="square" rtlCol="0">
            <a:spAutoFit/>
          </a:bodyPr>
          <a:lstStyle/>
          <a:p>
            <a:r>
              <a:rPr lang="fr-FR" sz="1400" dirty="0">
                <a:solidFill>
                  <a:schemeClr val="bg1"/>
                </a:solidFill>
              </a:rPr>
              <a:t>Système de formation Villes MED DURABLES</a:t>
            </a:r>
          </a:p>
        </p:txBody>
      </p:sp>
      <p:sp>
        <p:nvSpPr>
          <p:cNvPr id="8" name="ZoneTexte 7"/>
          <p:cNvSpPr txBox="1"/>
          <p:nvPr/>
        </p:nvSpPr>
        <p:spPr>
          <a:xfrm>
            <a:off x="2199735" y="6073057"/>
            <a:ext cx="5727941" cy="461665"/>
          </a:xfrm>
          <a:prstGeom prst="rect">
            <a:avLst/>
          </a:prstGeom>
          <a:solidFill>
            <a:schemeClr val="bg1"/>
          </a:solidFill>
        </p:spPr>
        <p:txBody>
          <a:bodyPr wrap="square" rtlCol="0">
            <a:spAutoFit/>
          </a:bodyPr>
          <a:lstStyle/>
          <a:p>
            <a:r>
              <a:rPr lang="fr-FR" sz="1200" dirty="0"/>
              <a:t>Module de formation 3</a:t>
            </a:r>
            <a:endParaRPr lang="fr-FR" sz="1050" dirty="0"/>
          </a:p>
          <a:p>
            <a:r>
              <a:rPr lang="fr-FR" sz="1200" dirty="0"/>
              <a:t>Calcul des critères d'évaluation de </a:t>
            </a:r>
            <a:r>
              <a:rPr lang="fr-FR" sz="1200" dirty="0" err="1"/>
              <a:t>SBTool</a:t>
            </a:r>
            <a:r>
              <a:rPr lang="fr-FR" sz="1200" dirty="0"/>
              <a:t> – Échelle du </a:t>
            </a:r>
            <a:r>
              <a:rPr lang="fr-FR" sz="1200" dirty="0" smtClean="0"/>
              <a:t>bâtiment</a:t>
            </a:r>
            <a:endParaRPr lang="fr-FR" sz="1400" dirty="0"/>
          </a:p>
        </p:txBody>
      </p:sp>
    </p:spTree>
    <p:extLst>
      <p:ext uri="{BB962C8B-B14F-4D97-AF65-F5344CB8AC3E}">
        <p14:creationId xmlns="" xmlns:p14="http://schemas.microsoft.com/office/powerpoint/2010/main" val="17788521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contenuto 2">
            <a:extLst>
              <a:ext uri="{FF2B5EF4-FFF2-40B4-BE49-F238E27FC236}">
                <a16:creationId xmlns="" xmlns:a16="http://schemas.microsoft.com/office/drawing/2014/main" id="{86F2EB93-A63A-4210-B86A-E5FCAD7D8D7F}"/>
              </a:ext>
            </a:extLst>
          </p:cNvPr>
          <p:cNvSpPr>
            <a:spLocks noGrp="1"/>
          </p:cNvSpPr>
          <p:nvPr>
            <p:ph idx="1"/>
          </p:nvPr>
        </p:nvSpPr>
        <p:spPr>
          <a:xfrm>
            <a:off x="457200" y="796928"/>
            <a:ext cx="8291264" cy="4270133"/>
          </a:xfrm>
        </p:spPr>
        <p:txBody>
          <a:bodyPr>
            <a:normAutofit lnSpcReduction="10000"/>
          </a:bodyPr>
          <a:lstStyle/>
          <a:p>
            <a:pPr marL="0" indent="0" algn="just">
              <a:spcBef>
                <a:spcPts val="600"/>
              </a:spcBef>
              <a:spcAft>
                <a:spcPts val="1200"/>
              </a:spcAft>
              <a:buNone/>
            </a:pPr>
            <a:r>
              <a:rPr lang="en-US" sz="2000" dirty="0" smtClean="0">
                <a:cs typeface="Calibri" panose="020F0502020204030204" pitchFamily="34" charset="0"/>
              </a:rPr>
              <a:t>Un </a:t>
            </a:r>
            <a:r>
              <a:rPr lang="en-US" sz="2000" dirty="0">
                <a:cs typeface="Calibri" panose="020F0502020204030204" pitchFamily="34" charset="0"/>
              </a:rPr>
              <a:t>immeuble de bureaux existant situé à Athènes est raccordé au réseau électrique principal et est desservi par une chaudière à mazout pour le chauffage central des locaux, la ventilation mécanique des gaz d'échappement et des pompes à chaleur locales pour le refroidissement. L'eau chaude sanitaire est servie avec des chauffe-eau électriques locaux à flux continu (</a:t>
            </a:r>
            <a:r>
              <a:rPr lang="en-US" sz="2000" dirty="0" err="1">
                <a:cs typeface="Calibri" panose="020F0502020204030204" pitchFamily="34" charset="0"/>
              </a:rPr>
              <a:t>sans réservoir</a:t>
            </a:r>
            <a:r>
              <a:rPr lang="en-US" sz="2000" dirty="0">
                <a:cs typeface="Calibri" panose="020F0502020204030204" pitchFamily="34" charset="0"/>
              </a:rPr>
              <a:t>). </a:t>
            </a:r>
          </a:p>
          <a:p>
            <a:pPr marL="0" indent="0" algn="just">
              <a:spcBef>
                <a:spcPts val="600"/>
              </a:spcBef>
              <a:spcAft>
                <a:spcPts val="1200"/>
              </a:spcAft>
              <a:buNone/>
            </a:pPr>
            <a:r>
              <a:rPr lang="en-US" sz="2000" b="1" i="1" dirty="0">
                <a:cs typeface="Calibri" panose="020F0502020204030204" pitchFamily="34" charset="0"/>
              </a:rPr>
              <a:t>Données disponibles : Le gestionnaire du bâtiment a fourni les plans d'étage, </a:t>
            </a:r>
            <a:r>
              <a:rPr lang="en-US" sz="2000" i="1" dirty="0" smtClean="0">
                <a:cs typeface="Calibri" panose="020F0502020204030204" pitchFamily="34" charset="0"/>
              </a:rPr>
              <a:t>les </a:t>
            </a:r>
            <a:r>
              <a:rPr lang="en-US" sz="2000" b="1" i="1" dirty="0" smtClean="0">
                <a:cs typeface="Calibri" panose="020F0502020204030204" pitchFamily="34" charset="0"/>
              </a:rPr>
              <a:t>factures</a:t>
            </a:r>
            <a:r>
              <a:rPr lang="en-US" sz="2000" i="1" dirty="0" smtClean="0">
                <a:cs typeface="Calibri" panose="020F0502020204030204" pitchFamily="34" charset="0"/>
              </a:rPr>
              <a:t> annuelles de </a:t>
            </a:r>
            <a:r>
              <a:rPr lang="en-US" sz="2000" b="1" i="1" dirty="0" smtClean="0">
                <a:cs typeface="Calibri" panose="020F0502020204030204" pitchFamily="34" charset="0"/>
              </a:rPr>
              <a:t>mazout et d'électricité </a:t>
            </a:r>
            <a:r>
              <a:rPr lang="en-US" sz="2000" i="1" dirty="0">
                <a:cs typeface="Calibri" panose="020F0502020204030204" pitchFamily="34" charset="0"/>
              </a:rPr>
              <a:t>sur plusieurs années, les </a:t>
            </a:r>
            <a:r>
              <a:rPr lang="en-US" sz="2000" b="1" i="1" dirty="0" smtClean="0">
                <a:cs typeface="Calibri" panose="020F0502020204030204" pitchFamily="34" charset="0"/>
              </a:rPr>
              <a:t>heures d'exploitation, le nombre d'employés et le nombre de visiteurs</a:t>
            </a:r>
            <a:r>
              <a:rPr lang="en-US" sz="2000" i="1" dirty="0" smtClean="0">
                <a:cs typeface="Calibri" panose="020F0502020204030204" pitchFamily="34" charset="0"/>
              </a:rPr>
              <a:t>. </a:t>
            </a:r>
            <a:r>
              <a:rPr lang="en-US" sz="2000" i="1" dirty="0">
                <a:cs typeface="Calibri" panose="020F0502020204030204" pitchFamily="34" charset="0"/>
              </a:rPr>
              <a:t>Les quantités d'huile correspondent au total des commandes de carburant qui ont été livrées au bâtiment au cours de l'année correspondante. Les données relatives à l'électricité correspondent à la demande totale de construction pour toutes les utilisations finales du bâtiment au cours de l'année correspondante.</a:t>
            </a:r>
            <a:r>
              <a:rPr lang="en-US" sz="1800" i="1" dirty="0">
                <a:cs typeface="Calibri" panose="020F0502020204030204" pitchFamily="34" charset="0"/>
              </a:rPr>
              <a:t> </a:t>
            </a:r>
            <a:endParaRPr lang="it-IT" sz="1800" dirty="0">
              <a:cs typeface="Calibri" panose="020F0502020204030204" pitchFamily="34" charset="0"/>
            </a:endParaRPr>
          </a:p>
        </p:txBody>
      </p:sp>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pPr/>
              <a:t>12</a:t>
            </a:fld>
            <a:endParaRPr lang="en-US" dirty="0"/>
          </a:p>
        </p:txBody>
      </p:sp>
      <p:sp>
        <p:nvSpPr>
          <p:cNvPr id="10" name="Titolo 1">
            <a:extLst>
              <a:ext uri="{FF2B5EF4-FFF2-40B4-BE49-F238E27FC236}">
                <a16:creationId xmlns=""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G.1.4 COÛT DE L'ÉNERGIE</a:t>
            </a:r>
            <a:endParaRPr lang="it-IT" sz="2800" dirty="0">
              <a:solidFill>
                <a:srgbClr val="FF0000"/>
              </a:solidFill>
            </a:endParaRPr>
          </a:p>
        </p:txBody>
      </p:sp>
      <p:grpSp>
        <p:nvGrpSpPr>
          <p:cNvPr id="2" name="Group 1"/>
          <p:cNvGrpSpPr/>
          <p:nvPr/>
        </p:nvGrpSpPr>
        <p:grpSpPr>
          <a:xfrm>
            <a:off x="314960" y="4715124"/>
            <a:ext cx="8514080" cy="1036550"/>
            <a:chOff x="314960" y="4365723"/>
            <a:chExt cx="8514080" cy="1036550"/>
          </a:xfrm>
        </p:grpSpPr>
        <p:sp>
          <p:nvSpPr>
            <p:cNvPr id="7" name="Segnaposto contenuto 2">
              <a:extLst>
                <a:ext uri="{FF2B5EF4-FFF2-40B4-BE49-F238E27FC236}">
                  <a16:creationId xmlns="" xmlns:a16="http://schemas.microsoft.com/office/drawing/2014/main" id="{86F2EB93-A63A-4210-B86A-E5FCAD7D8D7F}"/>
                </a:ext>
              </a:extLst>
            </p:cNvPr>
            <p:cNvSpPr txBox="1">
              <a:spLocks/>
            </p:cNvSpPr>
            <p:nvPr/>
          </p:nvSpPr>
          <p:spPr>
            <a:xfrm>
              <a:off x="314960" y="4530325"/>
              <a:ext cx="8514080" cy="871948"/>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en-US" sz="2000" b="1" dirty="0" smtClean="0"/>
                <a:t>	Calculez </a:t>
              </a:r>
              <a:r>
                <a:rPr lang="en-US" sz="2000" b="1" dirty="0"/>
                <a:t>le </a:t>
              </a:r>
              <a:r>
                <a:rPr lang="en-US" sz="2000" b="1" dirty="0" smtClean="0"/>
                <a:t>coût annuel total de l’</a:t>
              </a:r>
              <a:r>
                <a:rPr lang="en-US" sz="2000" b="1" dirty="0"/>
                <a:t>énergie </a:t>
              </a:r>
              <a:r>
                <a:rPr lang="en-US" sz="2000" dirty="0" smtClean="0"/>
                <a:t>par surface au sol </a:t>
              </a:r>
              <a:r>
                <a:rPr lang="en-US" sz="2000" dirty="0"/>
                <a:t>utile à l’intérieur du bâtiment</a:t>
              </a:r>
              <a:r>
                <a:rPr lang="en-US" sz="2000" dirty="0" smtClean="0"/>
                <a:t>. Quelles données </a:t>
              </a:r>
              <a:r>
                <a:rPr lang="en-US" sz="2000" b="1" dirty="0" smtClean="0"/>
                <a:t>ne sont pas nécessaires </a:t>
              </a:r>
              <a:r>
                <a:rPr lang="en-US" sz="2000" dirty="0" smtClean="0"/>
                <a:t>aux calculs ?</a:t>
              </a:r>
              <a:endParaRPr lang="en-US" sz="2000" b="1" dirty="0"/>
            </a:p>
          </p:txBody>
        </p:sp>
        <p:pic>
          <p:nvPicPr>
            <p:cNvPr id="13"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57200" y="4365723"/>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pSp>
      <p:sp>
        <p:nvSpPr>
          <p:cNvPr id="8" name="ZoneTexte 7"/>
          <p:cNvSpPr txBox="1"/>
          <p:nvPr/>
        </p:nvSpPr>
        <p:spPr>
          <a:xfrm>
            <a:off x="2544793" y="6544675"/>
            <a:ext cx="4891177" cy="307777"/>
          </a:xfrm>
          <a:prstGeom prst="rect">
            <a:avLst/>
          </a:prstGeom>
          <a:solidFill>
            <a:srgbClr val="77933C"/>
          </a:solidFill>
        </p:spPr>
        <p:txBody>
          <a:bodyPr wrap="square" rtlCol="0">
            <a:spAutoFit/>
          </a:bodyPr>
          <a:lstStyle/>
          <a:p>
            <a:r>
              <a:rPr lang="fr-FR" sz="1400" dirty="0">
                <a:solidFill>
                  <a:schemeClr val="bg1"/>
                </a:solidFill>
              </a:rPr>
              <a:t>Système de formation Villes MED DURABLES</a:t>
            </a:r>
          </a:p>
        </p:txBody>
      </p:sp>
      <p:sp>
        <p:nvSpPr>
          <p:cNvPr id="11" name="ZoneTexte 10"/>
          <p:cNvSpPr txBox="1"/>
          <p:nvPr/>
        </p:nvSpPr>
        <p:spPr>
          <a:xfrm>
            <a:off x="2199735" y="6073057"/>
            <a:ext cx="5727941" cy="461665"/>
          </a:xfrm>
          <a:prstGeom prst="rect">
            <a:avLst/>
          </a:prstGeom>
          <a:solidFill>
            <a:schemeClr val="bg1"/>
          </a:solidFill>
        </p:spPr>
        <p:txBody>
          <a:bodyPr wrap="square" rtlCol="0">
            <a:spAutoFit/>
          </a:bodyPr>
          <a:lstStyle/>
          <a:p>
            <a:r>
              <a:rPr lang="fr-FR" sz="1200" dirty="0"/>
              <a:t>Module de formation 3</a:t>
            </a:r>
            <a:endParaRPr lang="fr-FR" sz="1050" dirty="0"/>
          </a:p>
          <a:p>
            <a:r>
              <a:rPr lang="fr-FR" sz="1200" dirty="0"/>
              <a:t>Calcul des critères d'évaluation de </a:t>
            </a:r>
            <a:r>
              <a:rPr lang="fr-FR" sz="1200" dirty="0" err="1"/>
              <a:t>SBTool</a:t>
            </a:r>
            <a:r>
              <a:rPr lang="fr-FR" sz="1200" dirty="0"/>
              <a:t> – Échelle du </a:t>
            </a:r>
            <a:r>
              <a:rPr lang="fr-FR" sz="1200" dirty="0" smtClean="0"/>
              <a:t>bâtiment</a:t>
            </a:r>
            <a:endParaRPr lang="fr-FR" sz="1400" dirty="0"/>
          </a:p>
        </p:txBody>
      </p:sp>
    </p:spTree>
    <p:extLst>
      <p:ext uri="{BB962C8B-B14F-4D97-AF65-F5344CB8AC3E}">
        <p14:creationId xmlns="" xmlns:p14="http://schemas.microsoft.com/office/powerpoint/2010/main" val="16897965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solidFill>
                  <a:schemeClr val="bg1"/>
                </a:solidFill>
              </a:rPr>
              <a:pPr/>
              <a:t>13</a:t>
            </a:fld>
            <a:endParaRPr lang="en-US">
              <a:solidFill>
                <a:schemeClr val="bg1"/>
              </a:solidFill>
            </a:endParaRPr>
          </a:p>
        </p:txBody>
      </p:sp>
      <p:graphicFrame>
        <p:nvGraphicFramePr>
          <p:cNvPr id="15" name="Table 14"/>
          <p:cNvGraphicFramePr>
            <a:graphicFrameLocks noGrp="1"/>
          </p:cNvGraphicFramePr>
          <p:nvPr>
            <p:extLst>
              <p:ext uri="{D42A27DB-BD31-4B8C-83A1-F6EECF244321}">
                <p14:modId xmlns="" xmlns:p14="http://schemas.microsoft.com/office/powerpoint/2010/main" val="3360177700"/>
              </p:ext>
            </p:extLst>
          </p:nvPr>
        </p:nvGraphicFramePr>
        <p:xfrm>
          <a:off x="600982" y="1866902"/>
          <a:ext cx="7471668" cy="1112520"/>
        </p:xfrm>
        <a:graphic>
          <a:graphicData uri="http://schemas.openxmlformats.org/drawingml/2006/table">
            <a:tbl>
              <a:tblPr firstRow="1" bandRow="1">
                <a:tableStyleId>{5202B0CA-FC54-4496-8BCA-5EF66A818D29}</a:tableStyleId>
              </a:tblPr>
              <a:tblGrid>
                <a:gridCol w="1867917">
                  <a:extLst>
                    <a:ext uri="{9D8B030D-6E8A-4147-A177-3AD203B41FA5}">
                      <a16:colId xmlns="" xmlns:a16="http://schemas.microsoft.com/office/drawing/2014/main" val="20000"/>
                    </a:ext>
                  </a:extLst>
                </a:gridCol>
                <a:gridCol w="1867917">
                  <a:extLst>
                    <a:ext uri="{9D8B030D-6E8A-4147-A177-3AD203B41FA5}">
                      <a16:colId xmlns="" xmlns:a16="http://schemas.microsoft.com/office/drawing/2014/main" val="20001"/>
                    </a:ext>
                  </a:extLst>
                </a:gridCol>
                <a:gridCol w="1867917">
                  <a:extLst>
                    <a:ext uri="{9D8B030D-6E8A-4147-A177-3AD203B41FA5}">
                      <a16:colId xmlns="" xmlns:a16="http://schemas.microsoft.com/office/drawing/2014/main" val="20002"/>
                    </a:ext>
                  </a:extLst>
                </a:gridCol>
                <a:gridCol w="1867917">
                  <a:extLst>
                    <a:ext uri="{9D8B030D-6E8A-4147-A177-3AD203B41FA5}">
                      <a16:colId xmlns="" xmlns:a16="http://schemas.microsoft.com/office/drawing/2014/main" val="20003"/>
                    </a:ext>
                  </a:extLst>
                </a:gridCol>
              </a:tblGrid>
              <a:tr h="370840">
                <a:tc>
                  <a:txBody>
                    <a:bodyPr/>
                    <a:lstStyle/>
                    <a:p>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solidFill>
                            <a:schemeClr val="tx1"/>
                          </a:solidFill>
                        </a:rPr>
                        <a:t>2015</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en-US" dirty="0" smtClean="0">
                          <a:solidFill>
                            <a:schemeClr val="tx1"/>
                          </a:solidFill>
                        </a:rPr>
                        <a:t>2016</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en-US" dirty="0" smtClean="0">
                          <a:solidFill>
                            <a:schemeClr val="tx1"/>
                          </a:solidFill>
                        </a:rPr>
                        <a:t>2017</a:t>
                      </a:r>
                      <a:endParaRPr lang="en-US" dirty="0">
                        <a:solidFill>
                          <a:schemeClr val="tx1"/>
                        </a:solidFill>
                      </a:endParaRPr>
                    </a:p>
                  </a:txBody>
                  <a:tcPr>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noFill/>
                  </a:tcPr>
                </a:tc>
                <a:extLst>
                  <a:ext uri="{0D108BD9-81ED-4DB2-BD59-A6C34878D82A}">
                    <a16:rowId xmlns="" xmlns:a16="http://schemas.microsoft.com/office/drawing/2014/main" val="10000"/>
                  </a:ext>
                </a:extLst>
              </a:tr>
              <a:tr h="370840">
                <a:tc>
                  <a:txBody>
                    <a:bodyPr/>
                    <a:lstStyle/>
                    <a:p>
                      <a:pPr algn="r"/>
                      <a:r>
                        <a:rPr lang="en-US" dirty="0" smtClean="0"/>
                        <a:t>Pétrole (€)</a:t>
                      </a: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l-GR" dirty="0" smtClean="0"/>
                        <a:t>18123</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lang="el-GR" dirty="0" smtClean="0"/>
                        <a:t>22204</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lang="el-GR" dirty="0" smtClean="0"/>
                        <a:t>21138</a:t>
                      </a:r>
                      <a:endParaRPr lang="en-US" dirty="0"/>
                    </a:p>
                  </a:txBody>
                  <a:tcP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1"/>
                  </a:ext>
                </a:extLst>
              </a:tr>
              <a:tr h="370840">
                <a:tc>
                  <a:txBody>
                    <a:bodyPr/>
                    <a:lstStyle/>
                    <a:p>
                      <a:pPr algn="r"/>
                      <a:r>
                        <a:rPr lang="en-US" dirty="0" smtClean="0"/>
                        <a:t>Électricité (€) </a:t>
                      </a: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l-GR" dirty="0" smtClean="0"/>
                        <a:t>8214</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lang="en-US" dirty="0" smtClean="0"/>
                        <a:t> </a:t>
                      </a:r>
                      <a:r>
                        <a:rPr lang="el-GR" dirty="0" smtClean="0"/>
                        <a:t>11548</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lang="en-US" dirty="0" smtClean="0"/>
                        <a:t> </a:t>
                      </a:r>
                      <a:r>
                        <a:rPr lang="el-GR" dirty="0" smtClean="0"/>
                        <a:t>10256</a:t>
                      </a:r>
                      <a:endParaRPr lang="en-US" dirty="0"/>
                    </a:p>
                  </a:txBody>
                  <a:tcP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2"/>
                  </a:ext>
                </a:extLst>
              </a:tr>
            </a:tbl>
          </a:graphicData>
        </a:graphic>
      </p:graphicFrame>
      <p:pic>
        <p:nvPicPr>
          <p:cNvPr id="16" name="Picture 1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457200" y="3384605"/>
            <a:ext cx="3129127" cy="2458568"/>
          </a:xfrm>
          <a:prstGeom prst="rect">
            <a:avLst/>
          </a:prstGeom>
        </p:spPr>
      </p:pic>
      <p:sp>
        <p:nvSpPr>
          <p:cNvPr id="17" name="Segnaposto contenuto 2">
            <a:extLst>
              <a:ext uri="{FF2B5EF4-FFF2-40B4-BE49-F238E27FC236}">
                <a16:creationId xmlns="" xmlns:a16="http://schemas.microsoft.com/office/drawing/2014/main" id="{86F2EB93-A63A-4210-B86A-E5FCAD7D8D7F}"/>
              </a:ext>
            </a:extLst>
          </p:cNvPr>
          <p:cNvSpPr>
            <a:spLocks noGrp="1"/>
          </p:cNvSpPr>
          <p:nvPr>
            <p:ph idx="1"/>
          </p:nvPr>
        </p:nvSpPr>
        <p:spPr>
          <a:xfrm>
            <a:off x="457200" y="1358343"/>
            <a:ext cx="8541382" cy="429444"/>
          </a:xfrm>
        </p:spPr>
        <p:txBody>
          <a:bodyPr>
            <a:noAutofit/>
          </a:bodyPr>
          <a:lstStyle/>
          <a:p>
            <a:pPr marL="0" indent="0">
              <a:buNone/>
            </a:pPr>
            <a:r>
              <a:rPr lang="en-US" sz="2000" b="1" dirty="0">
                <a:cs typeface="Calibri" panose="020F0502020204030204" pitchFamily="34" charset="0"/>
              </a:rPr>
              <a:t>Coût annuel </a:t>
            </a:r>
            <a:r>
              <a:rPr lang="en-US" sz="2000" b="1" dirty="0" smtClean="0">
                <a:cs typeface="Calibri" panose="020F0502020204030204" pitchFamily="34" charset="0"/>
              </a:rPr>
              <a:t>du carburant (pétrole) et de l'électricité livrés </a:t>
            </a:r>
            <a:r>
              <a:rPr lang="en-US" sz="2000" b="1" dirty="0">
                <a:cs typeface="Calibri" panose="020F0502020204030204" pitchFamily="34" charset="0"/>
              </a:rPr>
              <a:t>au bâtiment </a:t>
            </a:r>
          </a:p>
        </p:txBody>
      </p:sp>
      <p:sp>
        <p:nvSpPr>
          <p:cNvPr id="18" name="Segnaposto contenuto 2">
            <a:extLst>
              <a:ext uri="{FF2B5EF4-FFF2-40B4-BE49-F238E27FC236}">
                <a16:creationId xmlns="" xmlns:a16="http://schemas.microsoft.com/office/drawing/2014/main" id="{86F2EB93-A63A-4210-B86A-E5FCAD7D8D7F}"/>
              </a:ext>
            </a:extLst>
          </p:cNvPr>
          <p:cNvSpPr txBox="1">
            <a:spLocks/>
          </p:cNvSpPr>
          <p:nvPr/>
        </p:nvSpPr>
        <p:spPr>
          <a:xfrm>
            <a:off x="457200" y="2961125"/>
            <a:ext cx="8541382" cy="42944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000" b="1" dirty="0" smtClean="0">
                <a:cs typeface="Calibri" panose="020F0502020204030204" pitchFamily="34" charset="0"/>
              </a:rPr>
              <a:t>Plan d'étage type</a:t>
            </a:r>
          </a:p>
        </p:txBody>
      </p:sp>
      <p:sp>
        <p:nvSpPr>
          <p:cNvPr id="19" name="Rectangle 18"/>
          <p:cNvSpPr/>
          <p:nvPr/>
        </p:nvSpPr>
        <p:spPr>
          <a:xfrm>
            <a:off x="4426582" y="5124119"/>
            <a:ext cx="4572000" cy="830997"/>
          </a:xfrm>
          <a:prstGeom prst="rect">
            <a:avLst/>
          </a:prstGeom>
        </p:spPr>
        <p:txBody>
          <a:bodyPr>
            <a:spAutoFit/>
          </a:bodyPr>
          <a:lstStyle/>
          <a:p>
            <a:pPr lvl="0">
              <a:spcBef>
                <a:spcPts val="600"/>
              </a:spcBef>
              <a:spcAft>
                <a:spcPts val="1200"/>
              </a:spcAft>
            </a:pPr>
            <a:r>
              <a:rPr lang="en-US" sz="1600" i="1" dirty="0">
                <a:solidFill>
                  <a:prstClr val="black"/>
                </a:solidFill>
                <a:cs typeface="Calibri" panose="020F0502020204030204" pitchFamily="34" charset="0"/>
              </a:rPr>
              <a:t>Les plans d'étage </a:t>
            </a:r>
            <a:r>
              <a:rPr lang="en-US" sz="1600" i="1" dirty="0" smtClean="0">
                <a:solidFill>
                  <a:prstClr val="black"/>
                </a:solidFill>
                <a:cs typeface="Calibri" panose="020F0502020204030204" pitchFamily="34" charset="0"/>
              </a:rPr>
              <a:t>ont été vérifiés </a:t>
            </a:r>
            <a:r>
              <a:rPr lang="en-US" sz="1600" i="1" dirty="0">
                <a:solidFill>
                  <a:prstClr val="black"/>
                </a:solidFill>
                <a:cs typeface="Calibri" panose="020F0502020204030204" pitchFamily="34" charset="0"/>
              </a:rPr>
              <a:t>au cours d'un bref audit énergétique du bâtiment et peuvent être utilisés pour estimer la surface utile de l'étage du bâtiment</a:t>
            </a:r>
          </a:p>
        </p:txBody>
      </p:sp>
      <p:pic>
        <p:nvPicPr>
          <p:cNvPr id="20" name="Picture 4"/>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971538" y="5124119"/>
            <a:ext cx="378512" cy="36880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21" name="Picture 5"/>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598900" y="2143324"/>
            <a:ext cx="327633" cy="41581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2" name="Titolo 1">
            <a:extLst>
              <a:ext uri="{FF2B5EF4-FFF2-40B4-BE49-F238E27FC236}">
                <a16:creationId xmlns=""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G.1.4 COÛT DE L'ÉNERGIE</a:t>
            </a:r>
            <a:endParaRPr lang="it-IT" sz="2800" b="1" u="sng" dirty="0">
              <a:solidFill>
                <a:srgbClr val="1A965E"/>
              </a:solidFill>
            </a:endParaRPr>
          </a:p>
        </p:txBody>
      </p:sp>
      <p:sp>
        <p:nvSpPr>
          <p:cNvPr id="14" name="Rectangle 13"/>
          <p:cNvSpPr/>
          <p:nvPr/>
        </p:nvSpPr>
        <p:spPr>
          <a:xfrm>
            <a:off x="184053" y="820521"/>
            <a:ext cx="2025106"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a:cs typeface="Calibri" panose="020F0502020204030204" pitchFamily="34" charset="0"/>
              </a:rPr>
              <a:t>Données disponibles</a:t>
            </a:r>
            <a:endParaRPr lang="el-GR" sz="2400" dirty="0"/>
          </a:p>
        </p:txBody>
      </p:sp>
      <p:pic>
        <p:nvPicPr>
          <p:cNvPr id="13" name="Picture 12"/>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648607" y="2565133"/>
            <a:ext cx="277926" cy="44895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22" name="Rectangle 21"/>
          <p:cNvSpPr/>
          <p:nvPr/>
        </p:nvSpPr>
        <p:spPr>
          <a:xfrm>
            <a:off x="4075485" y="3375414"/>
            <a:ext cx="4572000" cy="984885"/>
          </a:xfrm>
          <a:prstGeom prst="rect">
            <a:avLst/>
          </a:prstGeom>
        </p:spPr>
        <p:txBody>
          <a:bodyPr>
            <a:spAutoFit/>
          </a:bodyPr>
          <a:lstStyle/>
          <a:p>
            <a:pPr marL="342900" lvl="0" indent="-342900">
              <a:lnSpc>
                <a:spcPct val="80000"/>
              </a:lnSpc>
              <a:spcAft>
                <a:spcPts val="600"/>
              </a:spcAft>
              <a:buFont typeface="Arial" panose="020B0604020202020204" pitchFamily="34" charset="0"/>
              <a:buChar char="•"/>
            </a:pPr>
            <a:r>
              <a:rPr lang="en-US" sz="2000" b="1" dirty="0" smtClean="0">
                <a:solidFill>
                  <a:prstClr val="black"/>
                </a:solidFill>
                <a:latin typeface="Calibri" panose="020F0502020204030204" pitchFamily="34" charset="0"/>
                <a:cs typeface="Calibri" panose="020F0502020204030204" pitchFamily="34" charset="0"/>
              </a:rPr>
              <a:t>Jours d'exploitation annuels</a:t>
            </a:r>
            <a:r>
              <a:rPr lang="en-US" sz="2000" dirty="0" smtClean="0">
                <a:solidFill>
                  <a:prstClr val="black"/>
                </a:solidFill>
                <a:latin typeface="Calibri" panose="020F0502020204030204" pitchFamily="34" charset="0"/>
                <a:cs typeface="Calibri" panose="020F0502020204030204" pitchFamily="34" charset="0"/>
              </a:rPr>
              <a:t> : </a:t>
            </a:r>
            <a:r>
              <a:rPr lang="en-US" sz="2000" dirty="0">
                <a:solidFill>
                  <a:prstClr val="black"/>
                </a:solidFill>
                <a:latin typeface="Calibri" panose="020F0502020204030204" pitchFamily="34" charset="0"/>
                <a:cs typeface="Calibri" panose="020F0502020204030204" pitchFamily="34" charset="0"/>
              </a:rPr>
              <a:t>201</a:t>
            </a:r>
          </a:p>
          <a:p>
            <a:pPr marL="342900" lvl="0" indent="-342900">
              <a:lnSpc>
                <a:spcPct val="80000"/>
              </a:lnSpc>
              <a:spcAft>
                <a:spcPts val="600"/>
              </a:spcAft>
              <a:buFont typeface="Arial" panose="020B0604020202020204" pitchFamily="34" charset="0"/>
              <a:buChar char="•"/>
            </a:pPr>
            <a:r>
              <a:rPr lang="en-US" sz="2000" b="1" dirty="0">
                <a:latin typeface="Calibri" panose="020F0502020204030204" pitchFamily="34" charset="0"/>
                <a:cs typeface="Calibri" panose="020F0502020204030204" pitchFamily="34" charset="0"/>
              </a:rPr>
              <a:t>Nombre d'employés </a:t>
            </a:r>
            <a:r>
              <a:rPr lang="en-US" sz="2000" dirty="0" smtClean="0">
                <a:solidFill>
                  <a:prstClr val="black"/>
                </a:solidFill>
                <a:latin typeface="Calibri" panose="020F0502020204030204" pitchFamily="34" charset="0"/>
                <a:cs typeface="Calibri" panose="020F0502020204030204" pitchFamily="34" charset="0"/>
              </a:rPr>
              <a:t>: </a:t>
            </a:r>
            <a:r>
              <a:rPr lang="en-US" sz="2000" dirty="0">
                <a:solidFill>
                  <a:prstClr val="black"/>
                </a:solidFill>
                <a:latin typeface="Calibri" panose="020F0502020204030204" pitchFamily="34" charset="0"/>
                <a:cs typeface="Calibri" panose="020F0502020204030204" pitchFamily="34" charset="0"/>
              </a:rPr>
              <a:t>8</a:t>
            </a:r>
          </a:p>
          <a:p>
            <a:pPr marL="342900" lvl="0" indent="-342900">
              <a:lnSpc>
                <a:spcPct val="80000"/>
              </a:lnSpc>
              <a:spcAft>
                <a:spcPts val="600"/>
              </a:spcAft>
              <a:buFont typeface="Arial" panose="020B0604020202020204" pitchFamily="34" charset="0"/>
              <a:buChar char="•"/>
            </a:pPr>
            <a:r>
              <a:rPr lang="en-US" sz="2000" b="1" dirty="0">
                <a:solidFill>
                  <a:prstClr val="black"/>
                </a:solidFill>
                <a:latin typeface="Calibri" panose="020F0502020204030204" pitchFamily="34" charset="0"/>
                <a:cs typeface="Calibri" panose="020F0502020204030204" pitchFamily="34" charset="0"/>
              </a:rPr>
              <a:t>Nombre </a:t>
            </a:r>
            <a:r>
              <a:rPr lang="en-US" sz="2000" b="1" dirty="0" smtClean="0">
                <a:latin typeface="Calibri" panose="020F0502020204030204" pitchFamily="34" charset="0"/>
                <a:cs typeface="Calibri" panose="020F0502020204030204" pitchFamily="34" charset="0"/>
              </a:rPr>
              <a:t>annuel </a:t>
            </a:r>
            <a:r>
              <a:rPr lang="en-US" sz="2000" b="1" dirty="0">
                <a:latin typeface="Calibri" panose="020F0502020204030204" pitchFamily="34" charset="0"/>
                <a:cs typeface="Calibri" panose="020F0502020204030204" pitchFamily="34" charset="0"/>
              </a:rPr>
              <a:t>de </a:t>
            </a:r>
            <a:r>
              <a:rPr lang="en-US" sz="2000" b="1" dirty="0" smtClean="0">
                <a:latin typeface="Calibri" panose="020F0502020204030204" pitchFamily="34" charset="0"/>
                <a:cs typeface="Calibri" panose="020F0502020204030204" pitchFamily="34" charset="0"/>
              </a:rPr>
              <a:t>visiteurs </a:t>
            </a:r>
            <a:r>
              <a:rPr lang="en-US" sz="2000" dirty="0" smtClean="0">
                <a:solidFill>
                  <a:prstClr val="black"/>
                </a:solidFill>
                <a:latin typeface="Calibri" panose="020F0502020204030204" pitchFamily="34" charset="0"/>
                <a:cs typeface="Calibri" panose="020F0502020204030204" pitchFamily="34" charset="0"/>
              </a:rPr>
              <a:t>: ~ 2</a:t>
            </a:r>
            <a:r>
              <a:rPr lang="el-GR" sz="2000" dirty="0" smtClean="0">
                <a:solidFill>
                  <a:prstClr val="black"/>
                </a:solidFill>
                <a:latin typeface="Calibri" panose="020F0502020204030204" pitchFamily="34" charset="0"/>
                <a:cs typeface="Calibri" panose="020F0502020204030204" pitchFamily="34" charset="0"/>
              </a:rPr>
              <a:t>.</a:t>
            </a:r>
            <a:r>
              <a:rPr lang="en-US" sz="2000" dirty="0" smtClean="0">
                <a:solidFill>
                  <a:prstClr val="black"/>
                </a:solidFill>
                <a:latin typeface="Calibri" panose="020F0502020204030204" pitchFamily="34" charset="0"/>
                <a:cs typeface="Calibri" panose="020F0502020204030204" pitchFamily="34" charset="0"/>
              </a:rPr>
              <a:t>000 </a:t>
            </a:r>
            <a:endParaRPr lang="en-US" sz="2000" dirty="0">
              <a:solidFill>
                <a:prstClr val="black"/>
              </a:solidFill>
              <a:latin typeface="Calibri" panose="020F0502020204030204" pitchFamily="34" charset="0"/>
              <a:cs typeface="Calibri" panose="020F0502020204030204" pitchFamily="34" charset="0"/>
            </a:endParaRPr>
          </a:p>
        </p:txBody>
      </p:sp>
      <p:sp>
        <p:nvSpPr>
          <p:cNvPr id="23" name="TextBox 22"/>
          <p:cNvSpPr txBox="1"/>
          <p:nvPr/>
        </p:nvSpPr>
        <p:spPr>
          <a:xfrm>
            <a:off x="584755" y="4041605"/>
            <a:ext cx="2818849" cy="707886"/>
          </a:xfrm>
          <a:prstGeom prst="rect">
            <a:avLst/>
          </a:prstGeom>
          <a:noFill/>
        </p:spPr>
        <p:txBody>
          <a:bodyPr wrap="none" rtlCol="0">
            <a:spAutoFit/>
          </a:bodyPr>
          <a:lstStyle/>
          <a:p>
            <a:pPr algn="ctr"/>
            <a:r>
              <a:rPr lang="en-US" sz="2000" dirty="0"/>
              <a:t>surface de </a:t>
            </a:r>
            <a:r>
              <a:rPr lang="en-US" sz="2000" dirty="0" smtClean="0"/>
              <a:t>plancher </a:t>
            </a:r>
            <a:r>
              <a:rPr lang="en-US" sz="2000" dirty="0"/>
              <a:t>interne utile </a:t>
            </a:r>
            <a:endParaRPr lang="en-US" sz="2000" dirty="0" smtClean="0"/>
          </a:p>
          <a:p>
            <a:pPr algn="ctr"/>
            <a:r>
              <a:rPr lang="el-GR" sz="2000" b="1" dirty="0" smtClean="0"/>
              <a:t>1 242 </a:t>
            </a:r>
            <a:r>
              <a:rPr lang="en-US" sz="2000" b="1" dirty="0" smtClean="0"/>
              <a:t>m</a:t>
            </a:r>
            <a:r>
              <a:rPr lang="en-US" sz="2000" b="1" baseline="30000" dirty="0" smtClean="0"/>
              <a:t>2</a:t>
            </a:r>
            <a:endParaRPr lang="en-US" sz="2000" b="1" baseline="30000" dirty="0"/>
          </a:p>
        </p:txBody>
      </p:sp>
      <p:sp>
        <p:nvSpPr>
          <p:cNvPr id="24" name="ZoneTexte 23"/>
          <p:cNvSpPr txBox="1"/>
          <p:nvPr/>
        </p:nvSpPr>
        <p:spPr>
          <a:xfrm>
            <a:off x="2544793" y="6544675"/>
            <a:ext cx="4891177" cy="307777"/>
          </a:xfrm>
          <a:prstGeom prst="rect">
            <a:avLst/>
          </a:prstGeom>
          <a:solidFill>
            <a:srgbClr val="77933C"/>
          </a:solidFill>
        </p:spPr>
        <p:txBody>
          <a:bodyPr wrap="square" rtlCol="0">
            <a:spAutoFit/>
          </a:bodyPr>
          <a:lstStyle/>
          <a:p>
            <a:r>
              <a:rPr lang="fr-FR" sz="1400" dirty="0">
                <a:solidFill>
                  <a:schemeClr val="bg1"/>
                </a:solidFill>
              </a:rPr>
              <a:t>Système de formation Villes MED DURABLES</a:t>
            </a:r>
          </a:p>
        </p:txBody>
      </p:sp>
      <p:sp>
        <p:nvSpPr>
          <p:cNvPr id="25" name="ZoneTexte 24"/>
          <p:cNvSpPr txBox="1"/>
          <p:nvPr/>
        </p:nvSpPr>
        <p:spPr>
          <a:xfrm>
            <a:off x="2199735" y="6073057"/>
            <a:ext cx="5727941" cy="461665"/>
          </a:xfrm>
          <a:prstGeom prst="rect">
            <a:avLst/>
          </a:prstGeom>
          <a:solidFill>
            <a:schemeClr val="bg1"/>
          </a:solidFill>
        </p:spPr>
        <p:txBody>
          <a:bodyPr wrap="square" rtlCol="0">
            <a:spAutoFit/>
          </a:bodyPr>
          <a:lstStyle/>
          <a:p>
            <a:r>
              <a:rPr lang="fr-FR" sz="1200" dirty="0"/>
              <a:t>Module de formation 3</a:t>
            </a:r>
            <a:endParaRPr lang="fr-FR" sz="1050" dirty="0"/>
          </a:p>
          <a:p>
            <a:r>
              <a:rPr lang="fr-FR" sz="1200" dirty="0"/>
              <a:t>Calcul des critères d'évaluation de </a:t>
            </a:r>
            <a:r>
              <a:rPr lang="fr-FR" sz="1200" dirty="0" err="1"/>
              <a:t>SBTool</a:t>
            </a:r>
            <a:r>
              <a:rPr lang="fr-FR" sz="1200" dirty="0"/>
              <a:t> – Échelle du </a:t>
            </a:r>
            <a:r>
              <a:rPr lang="fr-FR" sz="1200" dirty="0" smtClean="0"/>
              <a:t>bâtiment</a:t>
            </a:r>
            <a:endParaRPr lang="fr-FR" sz="1400" dirty="0"/>
          </a:p>
        </p:txBody>
      </p:sp>
    </p:spTree>
    <p:extLst>
      <p:ext uri="{BB962C8B-B14F-4D97-AF65-F5344CB8AC3E}">
        <p14:creationId xmlns="" xmlns:p14="http://schemas.microsoft.com/office/powerpoint/2010/main" val="39737698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 xmlns:a14="http://schemas.microsoft.com/office/drawing/2010/main" val="0"/>
              </a:ext>
            </a:extLst>
          </a:blip>
          <a:srcRect/>
          <a:stretch>
            <a:fillRect/>
          </a:stretch>
        </p:blipFill>
        <p:spPr bwMode="auto">
          <a:xfrm>
            <a:off x="5077564" y="4529876"/>
            <a:ext cx="2331904" cy="154147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32" name="Segnaposto contenuto 2">
            <a:extLst>
              <a:ext uri="{FF2B5EF4-FFF2-40B4-BE49-F238E27FC236}">
                <a16:creationId xmlns="" xmlns:a16="http://schemas.microsoft.com/office/drawing/2014/main" id="{86F2EB93-A63A-4210-B86A-E5FCAD7D8D7F}"/>
              </a:ext>
            </a:extLst>
          </p:cNvPr>
          <p:cNvSpPr>
            <a:spLocks noGrp="1"/>
          </p:cNvSpPr>
          <p:nvPr>
            <p:ph idx="1"/>
          </p:nvPr>
        </p:nvSpPr>
        <p:spPr>
          <a:xfrm>
            <a:off x="441909" y="1080378"/>
            <a:ext cx="8541382" cy="506375"/>
          </a:xfrm>
        </p:spPr>
        <p:txBody>
          <a:bodyPr>
            <a:noAutofit/>
          </a:bodyPr>
          <a:lstStyle/>
          <a:p>
            <a:pPr marL="0" indent="0">
              <a:buNone/>
            </a:pPr>
            <a:r>
              <a:rPr lang="en-US" sz="2000" b="1" dirty="0" smtClean="0">
                <a:cs typeface="Calibri" panose="020F0502020204030204" pitchFamily="34" charset="0"/>
              </a:rPr>
              <a:t>Coût annuel de l'énergie </a:t>
            </a:r>
          </a:p>
        </p:txBody>
      </p:sp>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20619" y="6543675"/>
            <a:ext cx="2133600" cy="314325"/>
          </a:xfrm>
        </p:spPr>
        <p:txBody>
          <a:bodyPr/>
          <a:lstStyle/>
          <a:p>
            <a:fld id="{243FB592-B9A9-49AA-A86F-4031F7B97808}" type="slidenum">
              <a:rPr lang="en-US" smtClean="0"/>
              <a:pPr/>
              <a:t>14</a:t>
            </a:fld>
            <a:endParaRPr lang="en-US" dirty="0"/>
          </a:p>
        </p:txBody>
      </p:sp>
      <mc:AlternateContent xmlns:mc="http://schemas.openxmlformats.org/markup-compatibility/2006">
        <mc:Choice xmlns="" xmlns:a14="http://schemas.microsoft.com/office/drawing/2010/main" Requires="a14">
          <p:sp>
            <p:nvSpPr>
              <p:cNvPr id="33" name="Segnaposto contenuto 2">
                <a:extLst>
                  <a:ext uri="{FF2B5EF4-FFF2-40B4-BE49-F238E27FC236}">
                    <a16:creationId xmlns:a16="http://schemas.microsoft.com/office/drawing/2014/main" id="{86F2EB93-A63A-4210-B86A-E5FCAD7D8D7F}"/>
                  </a:ext>
                </a:extLst>
              </p:cNvPr>
              <p:cNvSpPr txBox="1">
                <a:spLocks/>
              </p:cNvSpPr>
              <p:nvPr/>
            </p:nvSpPr>
            <p:spPr>
              <a:xfrm>
                <a:off x="914399" y="1573308"/>
                <a:ext cx="8068891" cy="148421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1800" dirty="0">
                    <a:cs typeface="Calibri" panose="020F0502020204030204" pitchFamily="34" charset="0"/>
                  </a:rPr>
                  <a:t>Coût énergétique annuel moyen du </a:t>
                </a:r>
                <a:r>
                  <a:rPr lang="fr-FR" sz="1800" dirty="0" smtClean="0">
                    <a:cs typeface="Calibri" panose="020F0502020204030204" pitchFamily="34" charset="0"/>
                  </a:rPr>
                  <a:t>Fioul</a:t>
                </a:r>
                <a:r>
                  <a:rPr lang="en-US" sz="2000" dirty="0" smtClean="0">
                    <a:cs typeface="Calibri" panose="020F0502020204030204" pitchFamily="34" charset="0"/>
                  </a:rPr>
                  <a:t>: </a:t>
                </a:r>
                <a14:m>
                  <m:oMath xmlns:m="http://schemas.openxmlformats.org/officeDocument/2006/math">
                    <m:f>
                      <m:fPr>
                        <m:ctrlPr>
                          <a:rPr lang="en-US" sz="2000" i="1">
                            <a:latin typeface="Cambria Math" panose="02040503050406030204" pitchFamily="18" charset="0"/>
                          </a:rPr>
                        </m:ctrlPr>
                      </m:fPr>
                      <m:num>
                        <m:r>
                          <a:rPr lang="en-US" sz="2000" i="1">
                            <a:latin typeface="Cambria Math"/>
                          </a:rPr>
                          <m:t>(</m:t>
                        </m:r>
                        <m:r>
                          <a:rPr lang="el-GR" sz="2000" b="0" i="1" smtClean="0">
                            <a:latin typeface="Cambria Math"/>
                          </a:rPr>
                          <m:t>18.123</m:t>
                        </m:r>
                        <m:r>
                          <a:rPr lang="en-US" sz="2000" i="1">
                            <a:latin typeface="Cambria Math"/>
                          </a:rPr>
                          <m:t>+</m:t>
                        </m:r>
                        <m:r>
                          <a:rPr lang="el-GR" sz="2000" b="0" i="1" smtClean="0">
                            <a:latin typeface="Cambria Math"/>
                          </a:rPr>
                          <m:t>22.204</m:t>
                        </m:r>
                        <m:r>
                          <a:rPr lang="en-US" sz="2000" i="1">
                            <a:latin typeface="Cambria Math"/>
                          </a:rPr>
                          <m:t>+</m:t>
                        </m:r>
                        <m:r>
                          <a:rPr lang="el-GR" sz="2000" b="0" i="1" smtClean="0">
                            <a:latin typeface="Cambria Math"/>
                          </a:rPr>
                          <m:t>21.138</m:t>
                        </m:r>
                        <m:r>
                          <a:rPr lang="en-US" sz="2000" i="1">
                            <a:latin typeface="Cambria Math"/>
                          </a:rPr>
                          <m:t>)</m:t>
                        </m:r>
                      </m:num>
                      <m:den>
                        <m:r>
                          <a:rPr lang="en-US" sz="2000" i="1">
                            <a:latin typeface="Cambria Math"/>
                          </a:rPr>
                          <m:t>3</m:t>
                        </m:r>
                      </m:den>
                    </m:f>
                  </m:oMath>
                </a14:m>
                <a:r>
                  <a:rPr lang="en-US" sz="2000" dirty="0"/>
                  <a:t/>
                </a:r>
                <a:r>
                  <a:rPr lang="en-US" sz="2000" dirty="0" smtClean="0"/>
                  <a:t> = </a:t>
                </a:r>
                <a:r>
                  <a:rPr lang="el-GR" sz="2000" b="1" u="sng" dirty="0"/>
                  <a:t>20.488 </a:t>
                </a:r>
                <a:r>
                  <a:rPr lang="el-GR" sz="2000" b="1" u="sng" dirty="0" smtClean="0"/>
                  <a:t>€</a:t>
                </a:r>
                <a:endParaRPr lang="en-US" sz="2000" dirty="0"/>
              </a:p>
              <a:p>
                <a:pPr marL="0" indent="0">
                  <a:buFont typeface="Arial" panose="020B0604020202020204" pitchFamily="34" charset="0"/>
                  <a:buNone/>
                </a:pPr>
                <a:endParaRPr lang="el-GR" sz="2000" b="1" dirty="0" smtClean="0">
                  <a:cs typeface="Calibri" panose="020F0502020204030204" pitchFamily="34" charset="0"/>
                </a:endParaRPr>
              </a:p>
              <a:p>
                <a:pPr marL="0" indent="0">
                  <a:buNone/>
                </a:pPr>
                <a:r>
                  <a:rPr lang="fr-FR" sz="1800" dirty="0">
                    <a:cs typeface="Calibri" panose="020F0502020204030204" pitchFamily="34" charset="0"/>
                  </a:rPr>
                  <a:t>Coût énergétique annuel moyen de l'électricité</a:t>
                </a:r>
                <a:r>
                  <a:rPr lang="en-US" sz="1800" dirty="0" smtClean="0">
                    <a:cs typeface="Calibri" panose="020F0502020204030204" pitchFamily="34" charset="0"/>
                  </a:rPr>
                  <a:t>: </a:t>
                </a:r>
                <a14:m>
                  <m:oMath xmlns:m="http://schemas.openxmlformats.org/officeDocument/2006/math">
                    <m:f>
                      <m:fPr>
                        <m:ctrlPr>
                          <a:rPr lang="en-US" sz="2000" i="1">
                            <a:latin typeface="Cambria Math" panose="02040503050406030204" pitchFamily="18" charset="0"/>
                          </a:rPr>
                        </m:ctrlPr>
                      </m:fPr>
                      <m:num>
                        <m:r>
                          <a:rPr lang="en-US" sz="2000" i="1">
                            <a:latin typeface="Cambria Math"/>
                          </a:rPr>
                          <m:t>(</m:t>
                        </m:r>
                        <m:r>
                          <a:rPr lang="el-GR" sz="2000" i="1">
                            <a:latin typeface="Cambria Math"/>
                          </a:rPr>
                          <m:t>8.</m:t>
                        </m:r>
                        <m:r>
                          <a:rPr lang="el-GR" sz="2000" b="0" i="1" smtClean="0">
                            <a:latin typeface="Cambria Math"/>
                          </a:rPr>
                          <m:t>214+11.548</m:t>
                        </m:r>
                        <m:r>
                          <a:rPr lang="en-US" sz="2000" i="1">
                            <a:latin typeface="Cambria Math"/>
                          </a:rPr>
                          <m:t>+</m:t>
                        </m:r>
                        <m:r>
                          <a:rPr lang="el-GR" sz="2000" b="0" i="1" smtClean="0">
                            <a:latin typeface="Cambria Math"/>
                          </a:rPr>
                          <m:t>10.256</m:t>
                        </m:r>
                        <m:r>
                          <a:rPr lang="en-US" sz="2000" i="1">
                            <a:latin typeface="Cambria Math"/>
                          </a:rPr>
                          <m:t>)</m:t>
                        </m:r>
                      </m:num>
                      <m:den>
                        <m:r>
                          <a:rPr lang="en-US" sz="2000" i="1">
                            <a:latin typeface="Cambria Math"/>
                          </a:rPr>
                          <m:t>3</m:t>
                        </m:r>
                      </m:den>
                    </m:f>
                  </m:oMath>
                </a14:m>
                <a:r>
                  <a:rPr lang="en-US" sz="2000" dirty="0"/>
                  <a:t/>
                </a:r>
                <a:r>
                  <a:rPr lang="en-US" sz="2000" dirty="0" smtClean="0"/>
                  <a:t>= </a:t>
                </a:r>
                <a:r>
                  <a:rPr lang="el-GR" sz="2000" b="1" u="sng" dirty="0"/>
                  <a:t>10.006 € </a:t>
                </a:r>
                <a:endParaRPr lang="en-US" sz="2000" dirty="0"/>
              </a:p>
            </p:txBody>
          </p:sp>
        </mc:Choice>
        <mc:Fallback>
          <p:sp>
            <p:nvSpPr>
              <p:cNvPr id="33" name="Segnaposto contenuto 2">
                <a:extLst>
                  <a:ext uri="{FF2B5EF4-FFF2-40B4-BE49-F238E27FC236}">
                    <a16:creationId xmlns="" xmlns:a16="http://schemas.microsoft.com/office/drawing/2014/main" id="{86F2EB93-A63A-4210-B86A-E5FCAD7D8D7F}"/>
                  </a:ext>
                </a:extLst>
              </p:cNvPr>
              <p:cNvSpPr txBox="1">
                <a:spLocks noRot="1" noChangeAspect="1" noMove="1" noResize="1" noEditPoints="1" noAdjustHandles="1" noChangeArrowheads="1" noChangeShapeType="1" noTextEdit="1"/>
              </p:cNvSpPr>
              <p:nvPr/>
            </p:nvSpPr>
            <p:spPr>
              <a:xfrm>
                <a:off x="914399" y="1573308"/>
                <a:ext cx="8068891" cy="1484218"/>
              </a:xfrm>
              <a:prstGeom prst="rect">
                <a:avLst/>
              </a:prstGeom>
              <a:blipFill>
                <a:blip r:embed="rId3"/>
                <a:stretch>
                  <a:fillRect l="-604"/>
                </a:stretch>
              </a:blipFill>
            </p:spPr>
            <p:txBody>
              <a:bodyPr/>
              <a:lstStyle/>
              <a:p>
                <a:r>
                  <a:rPr lang="fr-FR">
                    <a:noFill/>
                  </a:rPr>
                  <a:t> </a:t>
                </a:r>
              </a:p>
            </p:txBody>
          </p:sp>
        </mc:Fallback>
      </mc:AlternateContent>
      <p:pic>
        <p:nvPicPr>
          <p:cNvPr id="35" name="Picture 34"/>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539191" y="2514798"/>
            <a:ext cx="277926" cy="44895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37" name="Segnaposto contenuto 2">
            <a:extLst>
              <a:ext uri="{FF2B5EF4-FFF2-40B4-BE49-F238E27FC236}">
                <a16:creationId xmlns="" xmlns:a16="http://schemas.microsoft.com/office/drawing/2014/main" id="{86F2EB93-A63A-4210-B86A-E5FCAD7D8D7F}"/>
              </a:ext>
            </a:extLst>
          </p:cNvPr>
          <p:cNvSpPr txBox="1">
            <a:spLocks/>
          </p:cNvSpPr>
          <p:nvPr/>
        </p:nvSpPr>
        <p:spPr>
          <a:xfrm>
            <a:off x="441908" y="4289168"/>
            <a:ext cx="8541382" cy="50637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000" b="1" dirty="0" smtClean="0">
                <a:cs typeface="Calibri" panose="020F0502020204030204" pitchFamily="34" charset="0"/>
              </a:rPr>
              <a:t>Coût </a:t>
            </a:r>
            <a:r>
              <a:rPr lang="en-US" sz="2000" b="1" dirty="0">
                <a:cs typeface="Calibri" panose="020F0502020204030204" pitchFamily="34" charset="0"/>
              </a:rPr>
              <a:t>énergétique total</a:t>
            </a:r>
            <a:r>
              <a:rPr lang="en-US" sz="2000" b="1" dirty="0" smtClean="0">
                <a:cs typeface="Calibri" panose="020F0502020204030204" pitchFamily="34" charset="0"/>
              </a:rPr>
              <a:t> annuel</a:t>
            </a:r>
            <a:r>
              <a:rPr lang="en-US" sz="2000" b="1" dirty="0">
                <a:cs typeface="Calibri" panose="020F0502020204030204" pitchFamily="34" charset="0"/>
              </a:rPr>
              <a:t> par surface utile à </a:t>
            </a:r>
            <a:r>
              <a:rPr lang="en-US" sz="2000" b="1" dirty="0" err="1">
                <a:cs typeface="Calibri" panose="020F0502020204030204" pitchFamily="34" charset="0"/>
              </a:rPr>
              <a:t>l’</a:t>
            </a:r>
            <a:r>
              <a:rPr lang="en-US" sz="2000" b="1" dirty="0" err="1" smtClean="0">
                <a:cs typeface="Calibri" panose="020F0502020204030204" pitchFamily="34" charset="0"/>
              </a:rPr>
              <a:t>étage</a:t>
            </a:r>
            <a:r>
              <a:rPr lang="en-US" sz="2000" b="1" dirty="0">
                <a:cs typeface="Calibri" panose="020F0502020204030204" pitchFamily="34" charset="0"/>
              </a:rPr>
              <a:t> </a:t>
            </a:r>
            <a:endParaRPr lang="en-US" sz="2000" b="1" dirty="0" smtClean="0">
              <a:cs typeface="Calibri" panose="020F0502020204030204" pitchFamily="34" charset="0"/>
            </a:endParaRPr>
          </a:p>
          <a:p>
            <a:pPr marL="0" indent="0">
              <a:buNone/>
            </a:pPr>
            <a:r>
              <a:rPr lang="en-US" sz="2000" b="1" dirty="0" err="1" smtClean="0">
                <a:cs typeface="Calibri" panose="020F0502020204030204" pitchFamily="34" charset="0"/>
              </a:rPr>
              <a:t>intérieur</a:t>
            </a:r>
            <a:r>
              <a:rPr lang="en-US" sz="2000" b="1" dirty="0" smtClean="0">
                <a:cs typeface="Calibri" panose="020F0502020204030204" pitchFamily="34" charset="0"/>
              </a:rPr>
              <a:t> </a:t>
            </a:r>
            <a:r>
              <a:rPr lang="en-US" sz="2000" b="1" dirty="0">
                <a:cs typeface="Calibri" panose="020F0502020204030204" pitchFamily="34" charset="0"/>
              </a:rPr>
              <a:t>d’un bâtiment</a:t>
            </a:r>
            <a:endParaRPr lang="en-US" sz="2000" b="1" dirty="0" smtClean="0">
              <a:cs typeface="Calibri" panose="020F0502020204030204" pitchFamily="34" charset="0"/>
            </a:endParaRPr>
          </a:p>
        </p:txBody>
      </p:sp>
      <mc:AlternateContent xmlns:mc="http://schemas.openxmlformats.org/markup-compatibility/2006">
        <mc:Choice xmlns="" xmlns:a14="http://schemas.microsoft.com/office/drawing/2010/main" Requires="a14">
          <p:sp>
            <p:nvSpPr>
              <p:cNvPr id="38" name="Segnaposto contenuto 2">
                <a:extLst>
                  <a:ext uri="{FF2B5EF4-FFF2-40B4-BE49-F238E27FC236}">
                    <a16:creationId xmlns:a16="http://schemas.microsoft.com/office/drawing/2014/main" id="{86F2EB93-A63A-4210-B86A-E5FCAD7D8D7F}"/>
                  </a:ext>
                </a:extLst>
              </p:cNvPr>
              <p:cNvSpPr txBox="1">
                <a:spLocks/>
              </p:cNvSpPr>
              <p:nvPr/>
            </p:nvSpPr>
            <p:spPr>
              <a:xfrm>
                <a:off x="1872362" y="5021853"/>
                <a:ext cx="5537106" cy="58035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en-US" dirty="0" smtClean="0">
                    <a:cs typeface="Calibri" panose="020F0502020204030204" pitchFamily="34" charset="0"/>
                  </a:rPr>
                  <a:t/>
                </a:r>
                <a14:m>
                  <m:oMath xmlns:m="http://schemas.openxmlformats.org/officeDocument/2006/math">
                    <m:f>
                      <m:fPr>
                        <m:ctrlPr>
                          <a:rPr lang="en-US" sz="2800" i="1">
                            <a:latin typeface="Cambria Math" panose="02040503050406030204" pitchFamily="18" charset="0"/>
                          </a:rPr>
                        </m:ctrlPr>
                      </m:fPr>
                      <m:num>
                        <m:d>
                          <m:dPr>
                            <m:ctrlPr>
                              <a:rPr lang="en-US" sz="2800" b="0" i="1" smtClean="0">
                                <a:latin typeface="Cambria Math" panose="02040503050406030204" pitchFamily="18" charset="0"/>
                              </a:rPr>
                            </m:ctrlPr>
                          </m:dPr>
                          <m:e>
                            <m:r>
                              <a:rPr lang="el-GR" sz="2800" b="0" i="0" smtClean="0">
                                <a:latin typeface="Cambria Math"/>
                              </a:rPr>
                              <m:t>20.488</m:t>
                            </m:r>
                            <m:r>
                              <a:rPr lang="en-US" sz="2800" i="0">
                                <a:latin typeface="Cambria Math"/>
                              </a:rPr>
                              <m:t>+</m:t>
                            </m:r>
                            <m:r>
                              <a:rPr lang="el-GR" sz="2800" b="0" i="0" smtClean="0">
                                <a:latin typeface="Cambria Math"/>
                              </a:rPr>
                              <m:t>10.006</m:t>
                            </m:r>
                          </m:e>
                        </m:d>
                        <m:r>
                          <a:rPr lang="en-US" sz="2800" b="0" i="0" smtClean="0">
                            <a:latin typeface="Cambria Math"/>
                          </a:rPr>
                          <m:t>€</m:t>
                        </m:r>
                      </m:num>
                      <m:den>
                        <m:r>
                          <a:rPr lang="el-GR" sz="2800" b="0" i="0" smtClean="0">
                            <a:latin typeface="Cambria Math"/>
                          </a:rPr>
                          <m:t>1.242 </m:t>
                        </m:r>
                        <m:r>
                          <m:rPr>
                            <m:sty m:val="p"/>
                          </m:rPr>
                          <a:rPr lang="en-US" sz="2800" b="0" i="0" smtClean="0">
                            <a:latin typeface="Cambria Math"/>
                          </a:rPr>
                          <m:t>m</m:t>
                        </m:r>
                        <m:r>
                          <a:rPr lang="en-US" sz="2800" b="0" i="0" baseline="30000" smtClean="0">
                            <a:latin typeface="Cambria Math"/>
                          </a:rPr>
                          <m:t>2</m:t>
                        </m:r>
                      </m:den>
                    </m:f>
                  </m:oMath>
                </a14:m>
                <a:r>
                  <a:rPr lang="en-US" dirty="0"/>
                  <a:t/>
                </a:r>
                <a:r>
                  <a:rPr lang="en-US" dirty="0" smtClean="0"/>
                  <a:t> =  </a:t>
                </a:r>
                <a:r>
                  <a:rPr lang="en-US" sz="2800" b="1" u="sng" dirty="0" smtClean="0">
                    <a:solidFill>
                      <a:srgbClr val="FF0000"/>
                    </a:solidFill>
                    <a:effectLst>
                      <a:outerShdw blurRad="38100" dist="38100" dir="2700000" algn="tl">
                        <a:srgbClr val="000000">
                          <a:alpha val="43137"/>
                        </a:srgbClr>
                      </a:outerShdw>
                    </a:effectLst>
                  </a:rPr>
                  <a:t>24.55 </a:t>
                </a:r>
                <a:r>
                  <a:rPr lang="el-GR" sz="2800" b="1" u="sng" dirty="0">
                    <a:solidFill>
                      <a:srgbClr val="FF0000"/>
                    </a:solidFill>
                    <a:effectLst>
                      <a:outerShdw blurRad="38100" dist="38100" dir="2700000" algn="tl">
                        <a:srgbClr val="000000">
                          <a:alpha val="43137"/>
                        </a:srgbClr>
                      </a:outerShdw>
                    </a:effectLst>
                  </a:rPr>
                  <a:t>€</a:t>
                </a:r>
                <a:r>
                  <a:rPr lang="en-US" sz="2800" b="1" u="sng" dirty="0">
                    <a:solidFill>
                      <a:srgbClr val="FF0000"/>
                    </a:solidFill>
                    <a:effectLst>
                      <a:outerShdw blurRad="38100" dist="38100" dir="2700000" algn="tl">
                        <a:srgbClr val="000000">
                          <a:alpha val="43137"/>
                        </a:srgbClr>
                      </a:outerShdw>
                    </a:effectLst>
                  </a:rPr>
                  <a:t>/m</a:t>
                </a:r>
                <a:r>
                  <a:rPr lang="en-US" sz="2800" b="1" u="sng" baseline="30000" dirty="0">
                    <a:solidFill>
                      <a:srgbClr val="FF0000"/>
                    </a:solidFill>
                    <a:effectLst>
                      <a:outerShdw blurRad="38100" dist="38100" dir="2700000" algn="tl">
                        <a:srgbClr val="000000">
                          <a:alpha val="43137"/>
                        </a:srgbClr>
                      </a:outerShdw>
                    </a:effectLst>
                  </a:rPr>
                  <a:t>2</a:t>
                </a:r>
                <a:r>
                  <a:rPr lang="en-US" sz="2800" b="1" u="sng" dirty="0">
                    <a:solidFill>
                      <a:srgbClr val="FF0000"/>
                    </a:solidFill>
                    <a:effectLst>
                      <a:outerShdw blurRad="38100" dist="38100" dir="2700000" algn="tl">
                        <a:srgbClr val="000000">
                          <a:alpha val="43137"/>
                        </a:srgbClr>
                      </a:outerShdw>
                    </a:effectLst>
                  </a:rPr>
                  <a:t>/</a:t>
                </a:r>
                <a:r>
                  <a:rPr lang="en-US" sz="2800" b="1" u="sng" dirty="0" err="1">
                    <a:solidFill>
                      <a:srgbClr val="FF0000"/>
                    </a:solidFill>
                    <a:effectLst>
                      <a:outerShdw blurRad="38100" dist="38100" dir="2700000" algn="tl">
                        <a:srgbClr val="000000">
                          <a:alpha val="43137"/>
                        </a:srgbClr>
                      </a:outerShdw>
                    </a:effectLst>
                  </a:rPr>
                  <a:t>yr</a:t>
                </a:r>
                <a:endParaRPr lang="en-US" sz="2800" u="sng" dirty="0">
                  <a:solidFill>
                    <a:srgbClr val="FF0000"/>
                  </a:solidFill>
                  <a:effectLst>
                    <a:outerShdw blurRad="38100" dist="38100" dir="2700000" algn="tl">
                      <a:srgbClr val="000000">
                        <a:alpha val="43137"/>
                      </a:srgbClr>
                    </a:outerShdw>
                  </a:effectLst>
                </a:endParaRPr>
              </a:p>
            </p:txBody>
          </p:sp>
        </mc:Choice>
        <mc:Fallback>
          <p:sp>
            <p:nvSpPr>
              <p:cNvPr id="38" name="Segnaposto contenuto 2">
                <a:extLst>
                  <a:ext uri="{FF2B5EF4-FFF2-40B4-BE49-F238E27FC236}">
                    <a16:creationId xmlns:a14="http://schemas.microsoft.com/office/drawing/2010/main" xmlns="" xmlns:a16="http://schemas.microsoft.com/office/drawing/2014/main" id="{86F2EB93-A63A-4210-B86A-E5FCAD7D8D7F}"/>
                  </a:ext>
                </a:extLst>
              </p:cNvPr>
              <p:cNvSpPr txBox="1">
                <a:spLocks noRot="1" noChangeAspect="1" noMove="1" noResize="1" noEditPoints="1" noAdjustHandles="1" noChangeArrowheads="1" noChangeShapeType="1" noTextEdit="1"/>
              </p:cNvSpPr>
              <p:nvPr/>
            </p:nvSpPr>
            <p:spPr>
              <a:xfrm>
                <a:off x="1872362" y="5021853"/>
                <a:ext cx="5537106" cy="580359"/>
              </a:xfrm>
              <a:prstGeom prst="rect">
                <a:avLst/>
              </a:prstGeom>
              <a:blipFill>
                <a:blip r:embed="rId5"/>
                <a:stretch>
                  <a:fillRect r="-2974" b="-48421"/>
                </a:stretch>
              </a:blipFill>
            </p:spPr>
            <p:txBody>
              <a:bodyPr/>
              <a:lstStyle/>
              <a:p>
                <a:r>
                  <a:rPr lang="en-US">
                    <a:noFill/>
                  </a:rPr>
                  <a:t> </a:t>
                </a:r>
              </a:p>
            </p:txBody>
          </p:sp>
        </mc:Fallback>
      </mc:AlternateContent>
      <p:sp>
        <p:nvSpPr>
          <p:cNvPr id="46" name="Titolo 1">
            <a:extLst>
              <a:ext uri="{FF2B5EF4-FFF2-40B4-BE49-F238E27FC236}">
                <a16:creationId xmlns=""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G.1.4 COÛT DE L'ÉNERGIE</a:t>
            </a:r>
            <a:endParaRPr lang="it-IT" sz="2800" dirty="0">
              <a:solidFill>
                <a:srgbClr val="FF0000"/>
              </a:solidFill>
            </a:endParaRPr>
          </a:p>
        </p:txBody>
      </p:sp>
      <p:sp>
        <p:nvSpPr>
          <p:cNvPr id="11" name="Rectangle 10"/>
          <p:cNvSpPr/>
          <p:nvPr/>
        </p:nvSpPr>
        <p:spPr>
          <a:xfrm>
            <a:off x="7759614" y="925879"/>
            <a:ext cx="1125593"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en-US" sz="2400" b="1" i="1" dirty="0" smtClean="0">
                <a:cs typeface="Calibri" panose="020F0502020204030204" pitchFamily="34" charset="0"/>
              </a:rPr>
              <a:t>Étape 1</a:t>
            </a:r>
            <a:endParaRPr lang="el-GR" sz="2400" dirty="0"/>
          </a:p>
        </p:txBody>
      </p:sp>
      <p:pic>
        <p:nvPicPr>
          <p:cNvPr id="12" name="Picture 5"/>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514338" y="1629190"/>
            <a:ext cx="327633" cy="41581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3" name="Rectangle 12"/>
          <p:cNvSpPr/>
          <p:nvPr/>
        </p:nvSpPr>
        <p:spPr>
          <a:xfrm>
            <a:off x="7720943" y="3200896"/>
            <a:ext cx="1155637"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en-US" sz="2400" b="1" i="1" dirty="0" smtClean="0">
                <a:cs typeface="Calibri" panose="020F0502020204030204" pitchFamily="34" charset="0"/>
              </a:rPr>
              <a:t>Étape 2</a:t>
            </a:r>
            <a:endParaRPr lang="el-GR" sz="2400" dirty="0"/>
          </a:p>
        </p:txBody>
      </p:sp>
      <p:sp>
        <p:nvSpPr>
          <p:cNvPr id="2" name="Rectangle 1"/>
          <p:cNvSpPr/>
          <p:nvPr/>
        </p:nvSpPr>
        <p:spPr>
          <a:xfrm>
            <a:off x="914399" y="3350401"/>
            <a:ext cx="6318809" cy="400110"/>
          </a:xfrm>
          <a:prstGeom prst="rect">
            <a:avLst/>
          </a:prstGeom>
        </p:spPr>
        <p:txBody>
          <a:bodyPr wrap="square">
            <a:spAutoFit/>
          </a:bodyPr>
          <a:lstStyle/>
          <a:p>
            <a:r>
              <a:rPr lang="en-US" sz="2000" dirty="0" smtClean="0"/>
              <a:t>Surface </a:t>
            </a:r>
            <a:r>
              <a:rPr lang="en-US" sz="2000" dirty="0"/>
              <a:t>intérieure </a:t>
            </a:r>
            <a:r>
              <a:rPr lang="en-US" sz="2000" dirty="0" smtClean="0"/>
              <a:t>utile : </a:t>
            </a:r>
            <a:r>
              <a:rPr lang="el-GR" sz="2000" b="1" dirty="0" smtClean="0"/>
              <a:t>1242 </a:t>
            </a:r>
            <a:r>
              <a:rPr lang="en-US" sz="2000" b="1" dirty="0"/>
              <a:t>m</a:t>
            </a:r>
            <a:r>
              <a:rPr lang="en-US" sz="2000" b="1" baseline="30000" dirty="0"/>
              <a:t>2</a:t>
            </a:r>
          </a:p>
        </p:txBody>
      </p:sp>
      <p:sp>
        <p:nvSpPr>
          <p:cNvPr id="15" name="Rectangle 14"/>
          <p:cNvSpPr/>
          <p:nvPr/>
        </p:nvSpPr>
        <p:spPr>
          <a:xfrm>
            <a:off x="7746824" y="4076837"/>
            <a:ext cx="1155636"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en-US" sz="2400" b="1" i="1" dirty="0" smtClean="0">
                <a:cs typeface="Calibri" panose="020F0502020204030204" pitchFamily="34" charset="0"/>
              </a:rPr>
              <a:t>Étape 3</a:t>
            </a:r>
            <a:endParaRPr lang="el-GR" sz="2400" dirty="0"/>
          </a:p>
        </p:txBody>
      </p:sp>
      <p:sp>
        <p:nvSpPr>
          <p:cNvPr id="16" name="ZoneTexte 15"/>
          <p:cNvSpPr txBox="1"/>
          <p:nvPr/>
        </p:nvSpPr>
        <p:spPr>
          <a:xfrm>
            <a:off x="2544793" y="6544675"/>
            <a:ext cx="4891177" cy="307777"/>
          </a:xfrm>
          <a:prstGeom prst="rect">
            <a:avLst/>
          </a:prstGeom>
          <a:solidFill>
            <a:srgbClr val="77933C"/>
          </a:solidFill>
        </p:spPr>
        <p:txBody>
          <a:bodyPr wrap="square" rtlCol="0">
            <a:spAutoFit/>
          </a:bodyPr>
          <a:lstStyle/>
          <a:p>
            <a:r>
              <a:rPr lang="fr-FR" sz="1400" dirty="0">
                <a:solidFill>
                  <a:schemeClr val="bg1"/>
                </a:solidFill>
              </a:rPr>
              <a:t>Système de formation Villes MED DURABLES</a:t>
            </a:r>
          </a:p>
        </p:txBody>
      </p:sp>
      <p:sp>
        <p:nvSpPr>
          <p:cNvPr id="17" name="ZoneTexte 16"/>
          <p:cNvSpPr txBox="1"/>
          <p:nvPr/>
        </p:nvSpPr>
        <p:spPr>
          <a:xfrm>
            <a:off x="2199735" y="6073057"/>
            <a:ext cx="5727941" cy="461665"/>
          </a:xfrm>
          <a:prstGeom prst="rect">
            <a:avLst/>
          </a:prstGeom>
          <a:solidFill>
            <a:schemeClr val="bg1"/>
          </a:solidFill>
        </p:spPr>
        <p:txBody>
          <a:bodyPr wrap="square" rtlCol="0">
            <a:spAutoFit/>
          </a:bodyPr>
          <a:lstStyle/>
          <a:p>
            <a:r>
              <a:rPr lang="fr-FR" sz="1200" dirty="0"/>
              <a:t>Module de formation 3</a:t>
            </a:r>
            <a:endParaRPr lang="fr-FR" sz="1050" dirty="0"/>
          </a:p>
          <a:p>
            <a:r>
              <a:rPr lang="fr-FR" sz="1200" dirty="0"/>
              <a:t>Calcul des critères d'évaluation de </a:t>
            </a:r>
            <a:r>
              <a:rPr lang="fr-FR" sz="1200" dirty="0" err="1"/>
              <a:t>SBTool</a:t>
            </a:r>
            <a:r>
              <a:rPr lang="fr-FR" sz="1200" dirty="0"/>
              <a:t> – Échelle du </a:t>
            </a:r>
            <a:r>
              <a:rPr lang="fr-FR" sz="1200" dirty="0" smtClean="0"/>
              <a:t>bâtiment</a:t>
            </a:r>
            <a:endParaRPr lang="fr-FR" sz="1400" dirty="0"/>
          </a:p>
        </p:txBody>
      </p:sp>
      <p:sp>
        <p:nvSpPr>
          <p:cNvPr id="19" name="Rectangle 18"/>
          <p:cNvSpPr/>
          <p:nvPr/>
        </p:nvSpPr>
        <p:spPr>
          <a:xfrm>
            <a:off x="7123172" y="3011420"/>
            <a:ext cx="614271" cy="369332"/>
          </a:xfrm>
          <a:prstGeom prst="rect">
            <a:avLst/>
          </a:prstGeom>
        </p:spPr>
        <p:txBody>
          <a:bodyPr wrap="none">
            <a:spAutoFit/>
          </a:bodyPr>
          <a:lstStyle/>
          <a:p>
            <a:r>
              <a:rPr lang="en-US" dirty="0" smtClean="0">
                <a:solidFill>
                  <a:srgbClr val="FF0000"/>
                </a:solidFill>
              </a:rPr>
              <a:t>????</a:t>
            </a:r>
            <a:endParaRPr lang="fr-FR" dirty="0">
              <a:solidFill>
                <a:srgbClr val="FF0000"/>
              </a:solidFill>
            </a:endParaRPr>
          </a:p>
        </p:txBody>
      </p:sp>
    </p:spTree>
    <p:extLst>
      <p:ext uri="{BB962C8B-B14F-4D97-AF65-F5344CB8AC3E}">
        <p14:creationId xmlns="" xmlns:p14="http://schemas.microsoft.com/office/powerpoint/2010/main" val="31056380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egnaposto contenuto 2">
            <a:extLst>
              <a:ext uri="{FF2B5EF4-FFF2-40B4-BE49-F238E27FC236}">
                <a16:creationId xmlns="" xmlns:a16="http://schemas.microsoft.com/office/drawing/2014/main" id="{86F2EB93-A63A-4210-B86A-E5FCAD7D8D7F}"/>
              </a:ext>
            </a:extLst>
          </p:cNvPr>
          <p:cNvSpPr txBox="1">
            <a:spLocks/>
          </p:cNvSpPr>
          <p:nvPr/>
        </p:nvSpPr>
        <p:spPr>
          <a:xfrm>
            <a:off x="441909" y="1091783"/>
            <a:ext cx="8029737" cy="4018099"/>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spcAft>
                <a:spcPts val="600"/>
              </a:spcAft>
              <a:buNone/>
            </a:pPr>
            <a:r>
              <a:rPr lang="en-US" sz="2200" b="1" dirty="0" smtClean="0"/>
              <a:t>Informations inutiles pour le calcul du coût de l'énergie </a:t>
            </a:r>
            <a:r>
              <a:rPr lang="en-US" sz="2200" dirty="0" smtClean="0"/>
              <a:t>:</a:t>
            </a:r>
            <a:endParaRPr lang="en-US" sz="2200" dirty="0"/>
          </a:p>
          <a:p>
            <a:pPr lvl="0">
              <a:lnSpc>
                <a:spcPct val="80000"/>
              </a:lnSpc>
              <a:spcAft>
                <a:spcPts val="600"/>
              </a:spcAft>
            </a:pPr>
            <a:r>
              <a:rPr lang="en-US" sz="2400" b="1" dirty="0" smtClean="0">
                <a:solidFill>
                  <a:prstClr val="black"/>
                </a:solidFill>
                <a:latin typeface="Calibri" panose="020F0502020204030204" pitchFamily="34" charset="0"/>
                <a:cs typeface="Calibri" panose="020F0502020204030204" pitchFamily="34" charset="0"/>
              </a:rPr>
              <a:t>Jours </a:t>
            </a:r>
            <a:r>
              <a:rPr lang="en-US" sz="2400" b="1" dirty="0">
                <a:solidFill>
                  <a:prstClr val="black"/>
                </a:solidFill>
                <a:latin typeface="Calibri" panose="020F0502020204030204" pitchFamily="34" charset="0"/>
                <a:cs typeface="Calibri" panose="020F0502020204030204" pitchFamily="34" charset="0"/>
              </a:rPr>
              <a:t>d'opération annuels</a:t>
            </a:r>
            <a:endParaRPr lang="en-US" sz="2400" dirty="0">
              <a:solidFill>
                <a:prstClr val="black"/>
              </a:solidFill>
              <a:latin typeface="Calibri" panose="020F0502020204030204" pitchFamily="34" charset="0"/>
              <a:cs typeface="Calibri" panose="020F0502020204030204" pitchFamily="34" charset="0"/>
            </a:endParaRPr>
          </a:p>
          <a:p>
            <a:pPr lvl="0">
              <a:lnSpc>
                <a:spcPct val="80000"/>
              </a:lnSpc>
              <a:spcAft>
                <a:spcPts val="600"/>
              </a:spcAft>
            </a:pPr>
            <a:r>
              <a:rPr lang="en-US" sz="2400" b="1" dirty="0">
                <a:latin typeface="Calibri" panose="020F0502020204030204" pitchFamily="34" charset="0"/>
                <a:cs typeface="Calibri" panose="020F0502020204030204" pitchFamily="34" charset="0"/>
              </a:rPr>
              <a:t>Nombre d'employés </a:t>
            </a:r>
            <a:endParaRPr lang="en-US" sz="2400" b="1" dirty="0" smtClean="0">
              <a:latin typeface="Calibri" panose="020F0502020204030204" pitchFamily="34" charset="0"/>
              <a:cs typeface="Calibri" panose="020F0502020204030204" pitchFamily="34" charset="0"/>
            </a:endParaRPr>
          </a:p>
          <a:p>
            <a:pPr lvl="0">
              <a:lnSpc>
                <a:spcPct val="80000"/>
              </a:lnSpc>
              <a:spcAft>
                <a:spcPts val="600"/>
              </a:spcAft>
            </a:pPr>
            <a:r>
              <a:rPr lang="en-US" sz="2400" b="1" dirty="0">
                <a:latin typeface="Calibri" panose="020F0502020204030204" pitchFamily="34" charset="0"/>
                <a:cs typeface="Calibri" panose="020F0502020204030204" pitchFamily="34" charset="0"/>
              </a:rPr>
              <a:t>Nombre </a:t>
            </a:r>
            <a:r>
              <a:rPr lang="en-US" sz="2400" b="1" dirty="0" smtClean="0">
                <a:solidFill>
                  <a:prstClr val="black"/>
                </a:solidFill>
                <a:latin typeface="Calibri" panose="020F0502020204030204" pitchFamily="34" charset="0"/>
                <a:cs typeface="Calibri" panose="020F0502020204030204" pitchFamily="34" charset="0"/>
              </a:rPr>
              <a:t>annuel</a:t>
            </a:r>
            <a:r>
              <a:rPr lang="en-US" sz="2400" b="1" dirty="0">
                <a:latin typeface="Calibri" panose="020F0502020204030204" pitchFamily="34" charset="0"/>
                <a:cs typeface="Calibri" panose="020F0502020204030204" pitchFamily="34" charset="0"/>
              </a:rPr>
              <a:t> de visiteurs</a:t>
            </a:r>
            <a:endParaRPr lang="en-US" sz="2200" dirty="0"/>
          </a:p>
        </p:txBody>
      </p:sp>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pPr/>
              <a:t>15</a:t>
            </a:fld>
            <a:endParaRPr lang="en-US" dirty="0"/>
          </a:p>
        </p:txBody>
      </p:sp>
      <p:sp>
        <p:nvSpPr>
          <p:cNvPr id="6" name="Titolo 1">
            <a:extLst>
              <a:ext uri="{FF2B5EF4-FFF2-40B4-BE49-F238E27FC236}">
                <a16:creationId xmlns=""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G.1.4 COÛT DE L'ÉNERGIE</a:t>
            </a:r>
            <a:endParaRPr lang="it-IT" sz="2800" dirty="0">
              <a:solidFill>
                <a:srgbClr val="FF0000"/>
              </a:solidFill>
            </a:endParaRPr>
          </a:p>
        </p:txBody>
      </p:sp>
      <p:sp>
        <p:nvSpPr>
          <p:cNvPr id="7" name="ZoneTexte 6"/>
          <p:cNvSpPr txBox="1"/>
          <p:nvPr/>
        </p:nvSpPr>
        <p:spPr>
          <a:xfrm>
            <a:off x="2544793" y="6544675"/>
            <a:ext cx="4891177" cy="307777"/>
          </a:xfrm>
          <a:prstGeom prst="rect">
            <a:avLst/>
          </a:prstGeom>
          <a:solidFill>
            <a:srgbClr val="77933C"/>
          </a:solidFill>
        </p:spPr>
        <p:txBody>
          <a:bodyPr wrap="square" rtlCol="0">
            <a:spAutoFit/>
          </a:bodyPr>
          <a:lstStyle/>
          <a:p>
            <a:r>
              <a:rPr lang="fr-FR" sz="1400" dirty="0">
                <a:solidFill>
                  <a:schemeClr val="bg1"/>
                </a:solidFill>
              </a:rPr>
              <a:t>Système de formation Villes MED DURABLES</a:t>
            </a:r>
          </a:p>
        </p:txBody>
      </p:sp>
      <p:sp>
        <p:nvSpPr>
          <p:cNvPr id="8" name="ZoneTexte 7"/>
          <p:cNvSpPr txBox="1"/>
          <p:nvPr/>
        </p:nvSpPr>
        <p:spPr>
          <a:xfrm>
            <a:off x="2199735" y="6073057"/>
            <a:ext cx="5727941" cy="461665"/>
          </a:xfrm>
          <a:prstGeom prst="rect">
            <a:avLst/>
          </a:prstGeom>
          <a:solidFill>
            <a:schemeClr val="bg1"/>
          </a:solidFill>
        </p:spPr>
        <p:txBody>
          <a:bodyPr wrap="square" rtlCol="0">
            <a:spAutoFit/>
          </a:bodyPr>
          <a:lstStyle/>
          <a:p>
            <a:r>
              <a:rPr lang="fr-FR" sz="1200" dirty="0"/>
              <a:t>Module de formation 3</a:t>
            </a:r>
            <a:endParaRPr lang="fr-FR" sz="1050" dirty="0"/>
          </a:p>
          <a:p>
            <a:r>
              <a:rPr lang="fr-FR" sz="1200" dirty="0"/>
              <a:t>Calcul des critères d'évaluation de </a:t>
            </a:r>
            <a:r>
              <a:rPr lang="fr-FR" sz="1200" dirty="0" err="1"/>
              <a:t>SBTool</a:t>
            </a:r>
            <a:r>
              <a:rPr lang="fr-FR" sz="1200" dirty="0"/>
              <a:t> – Échelle du </a:t>
            </a:r>
            <a:r>
              <a:rPr lang="fr-FR" sz="1200" dirty="0" smtClean="0"/>
              <a:t>bâtiment</a:t>
            </a:r>
            <a:endParaRPr lang="fr-FR" sz="1400" dirty="0"/>
          </a:p>
        </p:txBody>
      </p:sp>
    </p:spTree>
    <p:extLst>
      <p:ext uri="{BB962C8B-B14F-4D97-AF65-F5344CB8AC3E}">
        <p14:creationId xmlns="" xmlns:p14="http://schemas.microsoft.com/office/powerpoint/2010/main" val="22591259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 xmlns:a16="http://schemas.microsoft.com/office/drawing/2014/main" id="{86F2EB93-A63A-4210-B86A-E5FCAD7D8D7F}"/>
              </a:ext>
            </a:extLst>
          </p:cNvPr>
          <p:cNvSpPr>
            <a:spLocks noGrp="1"/>
          </p:cNvSpPr>
          <p:nvPr>
            <p:ph idx="1"/>
          </p:nvPr>
        </p:nvSpPr>
        <p:spPr>
          <a:xfrm>
            <a:off x="268224" y="1600201"/>
            <a:ext cx="8418576" cy="4152112"/>
          </a:xfr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it-IT" b="1" dirty="0">
                <a:latin typeface="Calibri" panose="020F0502020204030204" pitchFamily="34" charset="0"/>
                <a:cs typeface="Calibri" panose="020F0502020204030204" pitchFamily="34" charset="0"/>
              </a:rPr>
              <a:t>EXERCICE PHYSIQUE </a:t>
            </a:r>
            <a:endParaRPr lang="it-IT" dirty="0">
              <a:latin typeface="Calibri" panose="020F0502020204030204" pitchFamily="34" charset="0"/>
              <a:cs typeface="Calibri" panose="020F0502020204030204" pitchFamily="34" charset="0"/>
            </a:endParaRPr>
          </a:p>
          <a:p>
            <a:pPr marL="0" indent="0">
              <a:spcBef>
                <a:spcPts val="0"/>
              </a:spcBef>
              <a:buNone/>
            </a:pPr>
            <a:endParaRPr lang="it-IT" sz="2400" dirty="0"/>
          </a:p>
        </p:txBody>
      </p:sp>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43040"/>
            <a:ext cx="2133600" cy="314960"/>
          </a:xfrm>
        </p:spPr>
        <p:txBody>
          <a:bodyPr/>
          <a:lstStyle/>
          <a:p>
            <a:fld id="{243FB592-B9A9-49AA-A86F-4031F7B97808}" type="slidenum">
              <a:rPr lang="en-US" smtClean="0"/>
              <a:pPr/>
              <a:t>16</a:t>
            </a:fld>
            <a:endParaRPr lang="en-US" dirty="0"/>
          </a:p>
        </p:txBody>
      </p:sp>
      <p:sp>
        <p:nvSpPr>
          <p:cNvPr id="6" name="Titolo 1">
            <a:extLst>
              <a:ext uri="{FF2B5EF4-FFF2-40B4-BE49-F238E27FC236}">
                <a16:creationId xmlns="" xmlns:a16="http://schemas.microsoft.com/office/drawing/2014/main" id="{16A089E5-01BB-4338-9765-31AF63FC0C37}"/>
              </a:ext>
            </a:extLst>
          </p:cNvPr>
          <p:cNvSpPr>
            <a:spLocks noGrp="1"/>
          </p:cNvSpPr>
          <p:nvPr>
            <p:ph type="title"/>
          </p:nvPr>
        </p:nvSpPr>
        <p:spPr/>
        <p:txBody>
          <a:bodyPr>
            <a:normAutofit/>
          </a:bodyPr>
          <a:lstStyle/>
          <a:p>
            <a:r>
              <a:rPr lang="en-US" sz="2800" dirty="0"/>
              <a:t>G.1.4 COÛT </a:t>
            </a:r>
            <a:r>
              <a:rPr sz="2800" smtClean="0"/>
              <a:t>DE L'ÉNERGIE</a:t>
            </a:r>
            <a:endParaRPr lang="it-IT" sz="2800" dirty="0"/>
          </a:p>
        </p:txBody>
      </p:sp>
      <p:sp>
        <p:nvSpPr>
          <p:cNvPr id="7" name="ZoneTexte 6"/>
          <p:cNvSpPr txBox="1"/>
          <p:nvPr/>
        </p:nvSpPr>
        <p:spPr>
          <a:xfrm>
            <a:off x="2544793" y="6544675"/>
            <a:ext cx="4891177" cy="307777"/>
          </a:xfrm>
          <a:prstGeom prst="rect">
            <a:avLst/>
          </a:prstGeom>
          <a:solidFill>
            <a:srgbClr val="77933C"/>
          </a:solidFill>
        </p:spPr>
        <p:txBody>
          <a:bodyPr wrap="square" rtlCol="0">
            <a:spAutoFit/>
          </a:bodyPr>
          <a:lstStyle/>
          <a:p>
            <a:r>
              <a:rPr lang="fr-FR" sz="1400" dirty="0">
                <a:solidFill>
                  <a:schemeClr val="bg1"/>
                </a:solidFill>
              </a:rPr>
              <a:t>Système de formation Villes MED DURABLES</a:t>
            </a:r>
          </a:p>
        </p:txBody>
      </p:sp>
      <p:sp>
        <p:nvSpPr>
          <p:cNvPr id="8" name="ZoneTexte 7"/>
          <p:cNvSpPr txBox="1"/>
          <p:nvPr/>
        </p:nvSpPr>
        <p:spPr>
          <a:xfrm>
            <a:off x="2199735" y="6073057"/>
            <a:ext cx="5727941" cy="461665"/>
          </a:xfrm>
          <a:prstGeom prst="rect">
            <a:avLst/>
          </a:prstGeom>
          <a:solidFill>
            <a:schemeClr val="bg1"/>
          </a:solidFill>
        </p:spPr>
        <p:txBody>
          <a:bodyPr wrap="square" rtlCol="0">
            <a:spAutoFit/>
          </a:bodyPr>
          <a:lstStyle/>
          <a:p>
            <a:r>
              <a:rPr lang="fr-FR" sz="1200" dirty="0"/>
              <a:t>Module de formation 3</a:t>
            </a:r>
            <a:endParaRPr lang="fr-FR" sz="1050" dirty="0"/>
          </a:p>
          <a:p>
            <a:r>
              <a:rPr lang="fr-FR" sz="1200" dirty="0"/>
              <a:t>Calcul des critères d'évaluation de </a:t>
            </a:r>
            <a:r>
              <a:rPr lang="fr-FR" sz="1200" dirty="0" err="1"/>
              <a:t>SBTool</a:t>
            </a:r>
            <a:r>
              <a:rPr lang="fr-FR" sz="1200" dirty="0"/>
              <a:t> – Échelle du </a:t>
            </a:r>
            <a:r>
              <a:rPr lang="fr-FR" sz="1200" dirty="0" smtClean="0"/>
              <a:t>bâtiment</a:t>
            </a:r>
            <a:endParaRPr lang="fr-FR" sz="1400" dirty="0"/>
          </a:p>
        </p:txBody>
      </p:sp>
    </p:spTree>
    <p:extLst>
      <p:ext uri="{BB962C8B-B14F-4D97-AF65-F5344CB8AC3E}">
        <p14:creationId xmlns="" xmlns:p14="http://schemas.microsoft.com/office/powerpoint/2010/main" val="22006018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62725"/>
            <a:ext cx="2133600" cy="295275"/>
          </a:xfrm>
        </p:spPr>
        <p:txBody>
          <a:bodyPr/>
          <a:lstStyle/>
          <a:p>
            <a:fld id="{243FB592-B9A9-49AA-A86F-4031F7B97808}" type="slidenum">
              <a:rPr lang="en-US" smtClean="0"/>
              <a:pPr/>
              <a:t>17</a:t>
            </a:fld>
            <a:endParaRPr lang="en-US" dirty="0"/>
          </a:p>
        </p:txBody>
      </p:sp>
      <p:sp>
        <p:nvSpPr>
          <p:cNvPr id="10" name="Segnaposto contenuto 2">
            <a:extLst>
              <a:ext uri="{FF2B5EF4-FFF2-40B4-BE49-F238E27FC236}">
                <a16:creationId xmlns="" xmlns:a16="http://schemas.microsoft.com/office/drawing/2014/main" id="{86F2EB93-A63A-4210-B86A-E5FCAD7D8D7F}"/>
              </a:ext>
            </a:extLst>
          </p:cNvPr>
          <p:cNvSpPr txBox="1">
            <a:spLocks/>
          </p:cNvSpPr>
          <p:nvPr/>
        </p:nvSpPr>
        <p:spPr>
          <a:xfrm>
            <a:off x="431648" y="958292"/>
            <a:ext cx="8249898" cy="4525963"/>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600"/>
              </a:spcBef>
              <a:spcAft>
                <a:spcPts val="1200"/>
              </a:spcAft>
              <a:buNone/>
            </a:pPr>
            <a:r>
              <a:rPr lang="en-US" sz="2000" dirty="0">
                <a:cs typeface="Calibri" panose="020F0502020204030204" pitchFamily="34" charset="0"/>
              </a:rPr>
              <a:t>Un immeuble de bureaux existant situé à Athènes est raccordé au réseau électrique principal et est desservi par </a:t>
            </a:r>
            <a:r>
              <a:rPr lang="en-US" sz="2000" dirty="0" smtClean="0">
                <a:cs typeface="Calibri" panose="020F0502020204030204" pitchFamily="34" charset="0"/>
              </a:rPr>
              <a:t>une </a:t>
            </a:r>
            <a:r>
              <a:rPr lang="en-US" sz="2000" dirty="0">
                <a:cs typeface="Calibri" panose="020F0502020204030204" pitchFamily="34" charset="0"/>
              </a:rPr>
              <a:t>chaudière</a:t>
            </a:r>
            <a:r>
              <a:rPr lang="en-US" sz="2000" dirty="0" smtClean="0">
                <a:cs typeface="Calibri" panose="020F0502020204030204" pitchFamily="34" charset="0"/>
              </a:rPr>
              <a:t> alimentée au gaz naturel</a:t>
            </a:r>
            <a:r>
              <a:rPr lang="en-US" sz="2000" dirty="0">
                <a:cs typeface="Calibri" panose="020F0502020204030204" pitchFamily="34" charset="0"/>
              </a:rPr>
              <a:t> pour le </a:t>
            </a:r>
            <a:r>
              <a:rPr lang="en-US" sz="2000" dirty="0" smtClean="0">
                <a:cs typeface="Calibri" panose="020F0502020204030204" pitchFamily="34" charset="0"/>
              </a:rPr>
              <a:t>chauffage</a:t>
            </a:r>
            <a:r>
              <a:rPr lang="en-US" sz="2000" dirty="0">
                <a:cs typeface="Calibri" panose="020F0502020204030204" pitchFamily="34" charset="0"/>
              </a:rPr>
              <a:t> central des locaux</a:t>
            </a:r>
            <a:r>
              <a:rPr lang="en-US" sz="2000" dirty="0" smtClean="0">
                <a:cs typeface="Calibri" panose="020F0502020204030204" pitchFamily="34" charset="0"/>
              </a:rPr>
              <a:t> et des </a:t>
            </a:r>
            <a:r>
              <a:rPr lang="en-US" sz="2000" dirty="0">
                <a:cs typeface="Calibri" panose="020F0502020204030204" pitchFamily="34" charset="0"/>
              </a:rPr>
              <a:t>pompes à chaleur locales pour le </a:t>
            </a:r>
            <a:r>
              <a:rPr lang="en-US" sz="2000" dirty="0" smtClean="0">
                <a:cs typeface="Calibri" panose="020F0502020204030204" pitchFamily="34" charset="0"/>
              </a:rPr>
              <a:t>refroidissement. Le bâtiment ne dispose pas de ventilation mécanique. </a:t>
            </a:r>
            <a:r>
              <a:rPr lang="en-US" sz="2000" dirty="0">
                <a:cs typeface="Calibri" panose="020F0502020204030204" pitchFamily="34" charset="0"/>
              </a:rPr>
              <a:t>L'eau chaude sanitaire est servie avec des chauffe-eau électriques locaux à flux continu (</a:t>
            </a:r>
            <a:r>
              <a:rPr lang="en-US" sz="2000" dirty="0" err="1">
                <a:cs typeface="Calibri" panose="020F0502020204030204" pitchFamily="34" charset="0"/>
              </a:rPr>
              <a:t>sans réservoir</a:t>
            </a:r>
            <a:r>
              <a:rPr lang="en-US" sz="2000" dirty="0">
                <a:cs typeface="Calibri" panose="020F0502020204030204" pitchFamily="34" charset="0"/>
              </a:rPr>
              <a:t>).</a:t>
            </a:r>
            <a:endParaRPr lang="en-US" sz="2000" dirty="0" smtClean="0">
              <a:solidFill>
                <a:prstClr val="black"/>
              </a:solidFill>
              <a:cs typeface="Calibri" panose="020F0502020204030204" pitchFamily="34" charset="0"/>
            </a:endParaRPr>
          </a:p>
          <a:p>
            <a:pPr marL="0" indent="0">
              <a:spcBef>
                <a:spcPts val="600"/>
              </a:spcBef>
              <a:spcAft>
                <a:spcPts val="1200"/>
              </a:spcAft>
              <a:buNone/>
            </a:pPr>
            <a:r>
              <a:rPr lang="el-GR" sz="2000" b="1" i="1" dirty="0" smtClean="0">
                <a:cs typeface="Calibri" panose="020F0502020204030204" pitchFamily="34" charset="0"/>
              </a:rPr>
              <a:t>Διαθέσιμα δεδομένα</a:t>
            </a:r>
            <a:r>
              <a:rPr lang="en-US" sz="2000" i="1" dirty="0" smtClean="0">
                <a:cs typeface="Calibri" panose="020F0502020204030204" pitchFamily="34" charset="0"/>
              </a:rPr>
              <a:t> : </a:t>
            </a:r>
            <a:r>
              <a:rPr lang="en-US" sz="2000" i="1" dirty="0">
                <a:cs typeface="Calibri" panose="020F0502020204030204" pitchFamily="34" charset="0"/>
              </a:rPr>
              <a:t>Le directeur du bâtiment a fourni les plans d'étage, la consommation mensuelle de carburant et d'énergie électrique </a:t>
            </a:r>
            <a:r>
              <a:rPr lang="en-US" sz="2000" i="1" dirty="0" smtClean="0">
                <a:cs typeface="Calibri" panose="020F0502020204030204" pitchFamily="34" charset="0"/>
              </a:rPr>
              <a:t>sur trois années consécutives.</a:t>
            </a:r>
            <a:r>
              <a:rPr lang="el-GR" sz="2000" i="1" dirty="0" smtClean="0">
                <a:cs typeface="Calibri" panose="020F0502020204030204" pitchFamily="34" charset="0"/>
              </a:rPr>
              <a:t> </a:t>
            </a:r>
            <a:r>
              <a:rPr lang="en-US" sz="2000" i="1" dirty="0">
                <a:cs typeface="Calibri" panose="020F0502020204030204" pitchFamily="34" charset="0"/>
              </a:rPr>
              <a:t>Les données relatives à l'électricité correspondent à la demande totale d'énergie électrique du bâtiment pour toutes ses utilisations finales</a:t>
            </a:r>
            <a:r>
              <a:rPr lang="el-GR" sz="2000" i="1" dirty="0" smtClean="0">
                <a:cs typeface="Calibri" panose="020F0502020204030204" pitchFamily="34" charset="0"/>
              </a:rPr>
              <a:t>. </a:t>
            </a:r>
            <a:endParaRPr lang="en-US" sz="2000" i="1" dirty="0" smtClean="0">
              <a:cs typeface="Calibri" panose="020F0502020204030204" pitchFamily="34" charset="0"/>
            </a:endParaRPr>
          </a:p>
          <a:p>
            <a:pPr marL="0" indent="0" algn="ctr">
              <a:buFont typeface="Arial" panose="020B0604020202020204" pitchFamily="34" charset="0"/>
              <a:buNone/>
            </a:pPr>
            <a:endParaRPr lang="en-US" sz="2000" i="1" dirty="0" smtClean="0"/>
          </a:p>
          <a:p>
            <a:pPr marL="0" indent="0" algn="ctr">
              <a:buFont typeface="Arial" panose="020B0604020202020204" pitchFamily="34" charset="0"/>
              <a:buNone/>
            </a:pPr>
            <a:endParaRPr lang="en-US" sz="2000" i="1" dirty="0"/>
          </a:p>
          <a:p>
            <a:pPr marL="0" indent="0" algn="ctr">
              <a:buFont typeface="Arial" panose="020B0604020202020204" pitchFamily="34" charset="0"/>
              <a:buNone/>
            </a:pPr>
            <a:endParaRPr lang="el-GR" sz="2000" i="1" dirty="0" smtClean="0"/>
          </a:p>
          <a:p>
            <a:pPr marL="0" indent="0" algn="ctr">
              <a:buNone/>
            </a:pPr>
            <a:r>
              <a:rPr lang="en-US" sz="2000" i="1" dirty="0"/>
              <a:t>Utilisez les données suivantes pour résoudre l'exercice</a:t>
            </a:r>
          </a:p>
        </p:txBody>
      </p:sp>
      <p:sp>
        <p:nvSpPr>
          <p:cNvPr id="11" name="Titolo 1">
            <a:extLst>
              <a:ext uri="{FF2B5EF4-FFF2-40B4-BE49-F238E27FC236}">
                <a16:creationId xmlns=""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G.1.4 COÛT DE L'ÉNERGIE</a:t>
            </a:r>
            <a:endParaRPr lang="it-IT" sz="2800" dirty="0">
              <a:solidFill>
                <a:srgbClr val="FF0000"/>
              </a:solidFill>
            </a:endParaRPr>
          </a:p>
        </p:txBody>
      </p:sp>
      <p:grpSp>
        <p:nvGrpSpPr>
          <p:cNvPr id="7" name="Group 6"/>
          <p:cNvGrpSpPr/>
          <p:nvPr/>
        </p:nvGrpSpPr>
        <p:grpSpPr>
          <a:xfrm>
            <a:off x="431648" y="4294752"/>
            <a:ext cx="8514080" cy="1050552"/>
            <a:chOff x="431648" y="4643235"/>
            <a:chExt cx="8514080" cy="1050552"/>
          </a:xfrm>
        </p:grpSpPr>
        <p:sp>
          <p:nvSpPr>
            <p:cNvPr id="8" name="Segnaposto contenuto 2">
              <a:extLst>
                <a:ext uri="{FF2B5EF4-FFF2-40B4-BE49-F238E27FC236}">
                  <a16:creationId xmlns="" xmlns:a16="http://schemas.microsoft.com/office/drawing/2014/main" id="{86F2EB93-A63A-4210-B86A-E5FCAD7D8D7F}"/>
                </a:ext>
              </a:extLst>
            </p:cNvPr>
            <p:cNvSpPr txBox="1">
              <a:spLocks/>
            </p:cNvSpPr>
            <p:nvPr/>
          </p:nvSpPr>
          <p:spPr>
            <a:xfrm>
              <a:off x="431648" y="4821839"/>
              <a:ext cx="8514080" cy="871948"/>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en-US" sz="2000" b="1" dirty="0" smtClean="0"/>
                <a:t>	Calculez </a:t>
              </a:r>
              <a:r>
                <a:rPr lang="en-US" sz="2000" b="1" dirty="0"/>
                <a:t>le </a:t>
              </a:r>
              <a:r>
                <a:rPr lang="en-US" sz="2000" b="1" dirty="0" smtClean="0"/>
                <a:t>coût annuel total de l’</a:t>
              </a:r>
              <a:r>
                <a:rPr lang="en-US" sz="2000" b="1" dirty="0"/>
                <a:t>énergie </a:t>
              </a:r>
              <a:r>
                <a:rPr lang="en-US" sz="2000" dirty="0" smtClean="0"/>
                <a:t>par surface au sol </a:t>
              </a:r>
              <a:r>
                <a:rPr lang="en-US" sz="2000" dirty="0"/>
                <a:t>utile à l’intérieur du bâtiment</a:t>
              </a:r>
              <a:r>
                <a:rPr lang="en-US" sz="2000" dirty="0" smtClean="0"/>
                <a:t>. Quelles données </a:t>
              </a:r>
              <a:r>
                <a:rPr lang="en-US" sz="2000" b="1" dirty="0" smtClean="0"/>
                <a:t>ne sont pas nécessaires </a:t>
              </a:r>
              <a:r>
                <a:rPr lang="en-US" sz="2000" dirty="0" smtClean="0"/>
                <a:t>aux calculs ?</a:t>
              </a:r>
              <a:endParaRPr lang="en-US" sz="2000" b="1" dirty="0"/>
            </a:p>
          </p:txBody>
        </p:sp>
        <p:pic>
          <p:nvPicPr>
            <p:cNvPr id="9"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31648" y="4643235"/>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pSp>
      <p:sp>
        <p:nvSpPr>
          <p:cNvPr id="12" name="ZoneTexte 11"/>
          <p:cNvSpPr txBox="1"/>
          <p:nvPr/>
        </p:nvSpPr>
        <p:spPr>
          <a:xfrm>
            <a:off x="2544793" y="6544675"/>
            <a:ext cx="4891177" cy="307777"/>
          </a:xfrm>
          <a:prstGeom prst="rect">
            <a:avLst/>
          </a:prstGeom>
          <a:solidFill>
            <a:srgbClr val="77933C"/>
          </a:solidFill>
        </p:spPr>
        <p:txBody>
          <a:bodyPr wrap="square" rtlCol="0">
            <a:spAutoFit/>
          </a:bodyPr>
          <a:lstStyle/>
          <a:p>
            <a:r>
              <a:rPr lang="fr-FR" sz="1400" dirty="0">
                <a:solidFill>
                  <a:schemeClr val="bg1"/>
                </a:solidFill>
              </a:rPr>
              <a:t>Système de formation Villes MED DURABLES</a:t>
            </a:r>
          </a:p>
        </p:txBody>
      </p:sp>
      <p:sp>
        <p:nvSpPr>
          <p:cNvPr id="13" name="ZoneTexte 12"/>
          <p:cNvSpPr txBox="1"/>
          <p:nvPr/>
        </p:nvSpPr>
        <p:spPr>
          <a:xfrm>
            <a:off x="2199735" y="6073057"/>
            <a:ext cx="5727941" cy="461665"/>
          </a:xfrm>
          <a:prstGeom prst="rect">
            <a:avLst/>
          </a:prstGeom>
          <a:solidFill>
            <a:schemeClr val="bg1"/>
          </a:solidFill>
        </p:spPr>
        <p:txBody>
          <a:bodyPr wrap="square" rtlCol="0">
            <a:spAutoFit/>
          </a:bodyPr>
          <a:lstStyle/>
          <a:p>
            <a:r>
              <a:rPr lang="fr-FR" sz="1200" dirty="0"/>
              <a:t>Module de formation 3</a:t>
            </a:r>
            <a:endParaRPr lang="fr-FR" sz="1050" dirty="0"/>
          </a:p>
          <a:p>
            <a:r>
              <a:rPr lang="fr-FR" sz="1200" dirty="0"/>
              <a:t>Calcul des critères d'évaluation de </a:t>
            </a:r>
            <a:r>
              <a:rPr lang="fr-FR" sz="1200" dirty="0" err="1"/>
              <a:t>SBTool</a:t>
            </a:r>
            <a:r>
              <a:rPr lang="fr-FR" sz="1200" dirty="0"/>
              <a:t> – Échelle du </a:t>
            </a:r>
            <a:r>
              <a:rPr lang="fr-FR" sz="1200" dirty="0" smtClean="0"/>
              <a:t>bâtiment</a:t>
            </a:r>
            <a:endParaRPr lang="fr-FR" sz="1400" dirty="0"/>
          </a:p>
        </p:txBody>
      </p:sp>
    </p:spTree>
    <p:extLst>
      <p:ext uri="{BB962C8B-B14F-4D97-AF65-F5344CB8AC3E}">
        <p14:creationId xmlns="" xmlns:p14="http://schemas.microsoft.com/office/powerpoint/2010/main" val="7375777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G.1.4 COÛT DE L'ÉNERGIE</a:t>
            </a:r>
            <a:endParaRPr lang="it-IT" sz="2800" b="1" dirty="0">
              <a:solidFill>
                <a:srgbClr val="00B050"/>
              </a:solidFill>
            </a:endParaRPr>
          </a:p>
        </p:txBody>
      </p:sp>
      <p:pic>
        <p:nvPicPr>
          <p:cNvPr id="4" name="Picture 25"/>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84053" y="2386661"/>
            <a:ext cx="3102739" cy="239316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7" name="Picture 14"/>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962377" y="3831172"/>
            <a:ext cx="2573812" cy="23192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8" name="Segnaposto contenuto 2">
            <a:extLst>
              <a:ext uri="{FF2B5EF4-FFF2-40B4-BE49-F238E27FC236}">
                <a16:creationId xmlns="" xmlns:a16="http://schemas.microsoft.com/office/drawing/2014/main" id="{86F2EB93-A63A-4210-B86A-E5FCAD7D8D7F}"/>
              </a:ext>
            </a:extLst>
          </p:cNvPr>
          <p:cNvSpPr>
            <a:spLocks noGrp="1"/>
          </p:cNvSpPr>
          <p:nvPr>
            <p:ph idx="1"/>
          </p:nvPr>
        </p:nvSpPr>
        <p:spPr>
          <a:xfrm>
            <a:off x="184053" y="1483287"/>
            <a:ext cx="8291264" cy="448477"/>
          </a:xfrm>
        </p:spPr>
        <p:txBody>
          <a:bodyPr>
            <a:normAutofit/>
          </a:bodyPr>
          <a:lstStyle/>
          <a:p>
            <a:pPr marL="0" indent="0">
              <a:lnSpc>
                <a:spcPct val="80000"/>
              </a:lnSpc>
              <a:buNone/>
            </a:pPr>
            <a:r>
              <a:rPr lang="en-US" sz="2200" b="1" dirty="0" smtClean="0">
                <a:latin typeface="Calibri" panose="020F0502020204030204" pitchFamily="34" charset="0"/>
                <a:cs typeface="Calibri" panose="020F0502020204030204" pitchFamily="34" charset="0"/>
              </a:rPr>
              <a:t>Plans d'étage</a:t>
            </a:r>
            <a:endParaRPr lang="it-IT" sz="2200" b="1" dirty="0">
              <a:latin typeface="Calibri" panose="020F0502020204030204" pitchFamily="34" charset="0"/>
              <a:cs typeface="Calibri" panose="020F0502020204030204" pitchFamily="34" charset="0"/>
            </a:endParaRPr>
          </a:p>
          <a:p>
            <a:pPr marL="0" indent="0">
              <a:buNone/>
            </a:pPr>
            <a:endParaRPr lang="en-US" sz="1000" dirty="0">
              <a:latin typeface="Calibri" panose="020F0502020204030204" pitchFamily="34" charset="0"/>
              <a:cs typeface="Calibri" panose="020F0502020204030204" pitchFamily="34" charset="0"/>
            </a:endParaRPr>
          </a:p>
          <a:p>
            <a:pPr marL="0" indent="0" algn="ctr">
              <a:buNone/>
            </a:pPr>
            <a:endParaRPr lang="en-US" sz="2000" i="1" dirty="0"/>
          </a:p>
        </p:txBody>
      </p:sp>
      <p:pic>
        <p:nvPicPr>
          <p:cNvPr id="9"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7828892" y="1000410"/>
            <a:ext cx="1208087" cy="8636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 name="Picture 2"/>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7811429" y="2263410"/>
            <a:ext cx="1225550" cy="8636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1" name="Picture 10"/>
          <p:cNvPicPr>
            <a:picLocks noChangeAspect="1" noChangeArrowheads="1"/>
          </p:cNvPicPr>
          <p:nvPr/>
        </p:nvPicPr>
        <p:blipFill>
          <a:blip r:embed="rId6">
            <a:extLst>
              <a:ext uri="{28A0092B-C50C-407E-A947-70E740481C1C}">
                <a14:useLocalDpi xmlns="" xmlns:a14="http://schemas.microsoft.com/office/drawing/2010/main" val="0"/>
              </a:ext>
            </a:extLst>
          </a:blip>
          <a:srcRect/>
          <a:stretch>
            <a:fillRect/>
          </a:stretch>
        </p:blipFill>
        <p:spPr bwMode="auto">
          <a:xfrm>
            <a:off x="7824129" y="3583242"/>
            <a:ext cx="1212850" cy="8636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2" name="Picture 15"/>
          <p:cNvPicPr>
            <a:picLocks noChangeAspect="1" noChangeArrowheads="1"/>
          </p:cNvPicPr>
          <p:nvPr/>
        </p:nvPicPr>
        <p:blipFill>
          <a:blip r:embed="rId7">
            <a:extLst>
              <a:ext uri="{28A0092B-C50C-407E-A947-70E740481C1C}">
                <a14:useLocalDpi xmlns="" xmlns:a14="http://schemas.microsoft.com/office/drawing/2010/main" val="0"/>
              </a:ext>
            </a:extLst>
          </a:blip>
          <a:srcRect/>
          <a:stretch>
            <a:fillRect/>
          </a:stretch>
        </p:blipFill>
        <p:spPr bwMode="auto">
          <a:xfrm>
            <a:off x="3642026" y="1121393"/>
            <a:ext cx="3214514" cy="237744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3" name="Picture 2"/>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6856540" y="5388238"/>
            <a:ext cx="643099" cy="65071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4" name="Rectangle 13"/>
          <p:cNvSpPr/>
          <p:nvPr/>
        </p:nvSpPr>
        <p:spPr>
          <a:xfrm>
            <a:off x="7383036" y="5421350"/>
            <a:ext cx="1682496" cy="523220"/>
          </a:xfrm>
          <a:prstGeom prst="rect">
            <a:avLst/>
          </a:prstGeom>
        </p:spPr>
        <p:txBody>
          <a:bodyPr wrap="square">
            <a:spAutoFit/>
          </a:bodyPr>
          <a:lstStyle/>
          <a:p>
            <a:r>
              <a:rPr lang="en-US" sz="1400" i="1" dirty="0" smtClean="0"/>
              <a:t>Surface </a:t>
            </a:r>
            <a:r>
              <a:rPr lang="en-US" sz="1400" i="1" dirty="0"/>
              <a:t>intérieure utile </a:t>
            </a:r>
            <a:r>
              <a:rPr lang="en-US" sz="1400" i="1" dirty="0" smtClean="0"/>
              <a:t>= 416 m</a:t>
            </a:r>
            <a:r>
              <a:rPr lang="en-US" sz="1400" i="1" baseline="30000" dirty="0" smtClean="0"/>
              <a:t>2</a:t>
            </a:r>
            <a:endParaRPr lang="en-US" sz="1400" i="1" baseline="30000" dirty="0"/>
          </a:p>
        </p:txBody>
      </p:sp>
      <p:sp>
        <p:nvSpPr>
          <p:cNvPr id="15" name="Rectangle 14"/>
          <p:cNvSpPr/>
          <p:nvPr/>
        </p:nvSpPr>
        <p:spPr>
          <a:xfrm>
            <a:off x="184053" y="820521"/>
            <a:ext cx="2025106"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a:cs typeface="Calibri" panose="020F0502020204030204" pitchFamily="34" charset="0"/>
              </a:rPr>
              <a:t>Données disponibles</a:t>
            </a:r>
            <a:endParaRPr lang="el-GR" sz="2400" dirty="0"/>
          </a:p>
        </p:txBody>
      </p:sp>
      <p:sp>
        <p:nvSpPr>
          <p:cNvPr id="16"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pPr/>
              <a:t>18</a:t>
            </a:fld>
            <a:endParaRPr lang="en-US" dirty="0">
              <a:solidFill>
                <a:schemeClr val="bg1"/>
              </a:solidFill>
            </a:endParaRPr>
          </a:p>
        </p:txBody>
      </p:sp>
      <p:sp>
        <p:nvSpPr>
          <p:cNvPr id="17" name="ZoneTexte 16"/>
          <p:cNvSpPr txBox="1"/>
          <p:nvPr/>
        </p:nvSpPr>
        <p:spPr>
          <a:xfrm>
            <a:off x="2544793" y="6544675"/>
            <a:ext cx="4891177" cy="307777"/>
          </a:xfrm>
          <a:prstGeom prst="rect">
            <a:avLst/>
          </a:prstGeom>
          <a:solidFill>
            <a:srgbClr val="77933C"/>
          </a:solidFill>
        </p:spPr>
        <p:txBody>
          <a:bodyPr wrap="square" rtlCol="0">
            <a:spAutoFit/>
          </a:bodyPr>
          <a:lstStyle/>
          <a:p>
            <a:r>
              <a:rPr lang="fr-FR" sz="1400" dirty="0">
                <a:solidFill>
                  <a:schemeClr val="bg1"/>
                </a:solidFill>
              </a:rPr>
              <a:t>Système de formation Villes MED DURABLES</a:t>
            </a:r>
          </a:p>
        </p:txBody>
      </p:sp>
      <p:sp>
        <p:nvSpPr>
          <p:cNvPr id="18" name="ZoneTexte 17"/>
          <p:cNvSpPr txBox="1"/>
          <p:nvPr/>
        </p:nvSpPr>
        <p:spPr>
          <a:xfrm>
            <a:off x="2199735" y="6073057"/>
            <a:ext cx="5727941" cy="461665"/>
          </a:xfrm>
          <a:prstGeom prst="rect">
            <a:avLst/>
          </a:prstGeom>
          <a:solidFill>
            <a:schemeClr val="bg1"/>
          </a:solidFill>
        </p:spPr>
        <p:txBody>
          <a:bodyPr wrap="square" rtlCol="0">
            <a:spAutoFit/>
          </a:bodyPr>
          <a:lstStyle/>
          <a:p>
            <a:r>
              <a:rPr lang="fr-FR" sz="1200" dirty="0"/>
              <a:t>Module de formation 3</a:t>
            </a:r>
            <a:endParaRPr lang="fr-FR" sz="1050" dirty="0"/>
          </a:p>
          <a:p>
            <a:r>
              <a:rPr lang="fr-FR" sz="1200" dirty="0"/>
              <a:t>Calcul des critères d'évaluation de </a:t>
            </a:r>
            <a:r>
              <a:rPr lang="fr-FR" sz="1200" dirty="0" err="1"/>
              <a:t>SBTool</a:t>
            </a:r>
            <a:r>
              <a:rPr lang="fr-FR" sz="1200" dirty="0"/>
              <a:t> – Échelle du </a:t>
            </a:r>
            <a:r>
              <a:rPr lang="fr-FR" sz="1200" dirty="0" smtClean="0"/>
              <a:t>bâtiment</a:t>
            </a:r>
            <a:endParaRPr lang="fr-FR" sz="1400" dirty="0"/>
          </a:p>
        </p:txBody>
      </p:sp>
      <p:sp>
        <p:nvSpPr>
          <p:cNvPr id="2" name="ZoneTexte 1"/>
          <p:cNvSpPr txBox="1"/>
          <p:nvPr/>
        </p:nvSpPr>
        <p:spPr>
          <a:xfrm>
            <a:off x="4445879" y="3149215"/>
            <a:ext cx="1931225" cy="382842"/>
          </a:xfrm>
          <a:prstGeom prst="rect">
            <a:avLst/>
          </a:prstGeom>
          <a:solidFill>
            <a:schemeClr val="bg1"/>
          </a:solidFill>
        </p:spPr>
        <p:txBody>
          <a:bodyPr wrap="square" rtlCol="0">
            <a:spAutoFit/>
          </a:bodyPr>
          <a:lstStyle/>
          <a:p>
            <a:r>
              <a:rPr lang="fr-FR" dirty="0"/>
              <a:t>Rez-de-chaussée</a:t>
            </a:r>
          </a:p>
        </p:txBody>
      </p:sp>
      <p:sp>
        <p:nvSpPr>
          <p:cNvPr id="21" name="ZoneTexte 20"/>
          <p:cNvSpPr txBox="1"/>
          <p:nvPr/>
        </p:nvSpPr>
        <p:spPr>
          <a:xfrm>
            <a:off x="969498" y="4411910"/>
            <a:ext cx="1931225" cy="382842"/>
          </a:xfrm>
          <a:prstGeom prst="rect">
            <a:avLst/>
          </a:prstGeom>
          <a:solidFill>
            <a:schemeClr val="bg1"/>
          </a:solidFill>
        </p:spPr>
        <p:txBody>
          <a:bodyPr wrap="square" rtlCol="0">
            <a:spAutoFit/>
          </a:bodyPr>
          <a:lstStyle/>
          <a:p>
            <a:r>
              <a:rPr lang="fr-FR" dirty="0"/>
              <a:t>sous-sol</a:t>
            </a:r>
          </a:p>
        </p:txBody>
      </p:sp>
      <p:sp>
        <p:nvSpPr>
          <p:cNvPr id="22" name="ZoneTexte 21"/>
          <p:cNvSpPr txBox="1"/>
          <p:nvPr/>
        </p:nvSpPr>
        <p:spPr>
          <a:xfrm>
            <a:off x="4662067" y="5753149"/>
            <a:ext cx="1931225" cy="382842"/>
          </a:xfrm>
          <a:prstGeom prst="rect">
            <a:avLst/>
          </a:prstGeom>
          <a:solidFill>
            <a:schemeClr val="bg1"/>
          </a:solidFill>
        </p:spPr>
        <p:txBody>
          <a:bodyPr wrap="square" rtlCol="0">
            <a:spAutoFit/>
          </a:bodyPr>
          <a:lstStyle/>
          <a:p>
            <a:r>
              <a:rPr lang="fr-FR" dirty="0" smtClean="0"/>
              <a:t>1</a:t>
            </a:r>
            <a:r>
              <a:rPr lang="fr-FR" baseline="30000" dirty="0" smtClean="0"/>
              <a:t>er</a:t>
            </a:r>
            <a:r>
              <a:rPr lang="fr-FR" dirty="0" smtClean="0"/>
              <a:t> </a:t>
            </a:r>
            <a:r>
              <a:rPr lang="fr-FR" dirty="0" err="1" smtClean="0">
                <a:solidFill>
                  <a:srgbClr val="FF0000"/>
                </a:solidFill>
              </a:rPr>
              <a:t>é</a:t>
            </a:r>
            <a:r>
              <a:rPr lang="fr-FR" strike="sngStrike" dirty="0" err="1" smtClean="0"/>
              <a:t>e</a:t>
            </a:r>
            <a:r>
              <a:rPr lang="fr-FR" dirty="0" err="1" smtClean="0"/>
              <a:t>tage</a:t>
            </a:r>
            <a:r>
              <a:rPr lang="fr-FR" dirty="0" smtClean="0"/>
              <a:t> </a:t>
            </a:r>
            <a:endParaRPr lang="fr-FR" dirty="0"/>
          </a:p>
        </p:txBody>
      </p:sp>
    </p:spTree>
    <p:extLst>
      <p:ext uri="{BB962C8B-B14F-4D97-AF65-F5344CB8AC3E}">
        <p14:creationId xmlns="" xmlns:p14="http://schemas.microsoft.com/office/powerpoint/2010/main" val="21499710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G.1.4 COÛT DE L'ÉNERGIE</a:t>
            </a:r>
            <a:endParaRPr lang="it-IT" sz="2800" b="1" dirty="0">
              <a:solidFill>
                <a:srgbClr val="00B050"/>
              </a:solidFill>
            </a:endParaRPr>
          </a:p>
        </p:txBody>
      </p:sp>
      <p:sp>
        <p:nvSpPr>
          <p:cNvPr id="7" name="Segnaposto contenuto 2">
            <a:extLst>
              <a:ext uri="{FF2B5EF4-FFF2-40B4-BE49-F238E27FC236}">
                <a16:creationId xmlns="" xmlns:a16="http://schemas.microsoft.com/office/drawing/2014/main" id="{86F2EB93-A63A-4210-B86A-E5FCAD7D8D7F}"/>
              </a:ext>
            </a:extLst>
          </p:cNvPr>
          <p:cNvSpPr>
            <a:spLocks noGrp="1"/>
          </p:cNvSpPr>
          <p:nvPr>
            <p:ph idx="1"/>
          </p:nvPr>
        </p:nvSpPr>
        <p:spPr>
          <a:xfrm>
            <a:off x="2933700" y="855462"/>
            <a:ext cx="5143500" cy="372934"/>
          </a:xfrm>
        </p:spPr>
        <p:txBody>
          <a:bodyPr>
            <a:normAutofit/>
          </a:bodyPr>
          <a:lstStyle/>
          <a:p>
            <a:pPr marL="0" indent="0">
              <a:lnSpc>
                <a:spcPct val="80000"/>
              </a:lnSpc>
              <a:spcBef>
                <a:spcPts val="0"/>
              </a:spcBef>
              <a:buNone/>
            </a:pPr>
            <a:r>
              <a:rPr lang="en-US" sz="2200" b="1" dirty="0" smtClean="0">
                <a:latin typeface="Calibri" panose="020F0502020204030204" pitchFamily="34" charset="0"/>
                <a:cs typeface="Calibri" panose="020F0502020204030204" pitchFamily="34" charset="0"/>
              </a:rPr>
              <a:t>Consommation de gaz naturel (m</a:t>
            </a:r>
            <a:r>
              <a:rPr lang="en-US" sz="2200" b="1" baseline="30000" dirty="0" smtClean="0">
                <a:latin typeface="Calibri" panose="020F0502020204030204" pitchFamily="34" charset="0"/>
                <a:cs typeface="Calibri" panose="020F0502020204030204" pitchFamily="34" charset="0"/>
              </a:rPr>
              <a:t>3</a:t>
            </a:r>
            <a:r>
              <a:rPr lang="en-US" sz="2200" b="1" dirty="0" smtClean="0">
                <a:latin typeface="Calibri" panose="020F0502020204030204" pitchFamily="34" charset="0"/>
                <a:cs typeface="Calibri" panose="020F0502020204030204" pitchFamily="34" charset="0"/>
              </a:rPr>
              <a:t>)</a:t>
            </a:r>
            <a:endParaRPr lang="en-US" sz="2000" i="1" dirty="0"/>
          </a:p>
        </p:txBody>
      </p:sp>
      <p:graphicFrame>
        <p:nvGraphicFramePr>
          <p:cNvPr id="9" name="Table 8"/>
          <p:cNvGraphicFramePr>
            <a:graphicFrameLocks noGrp="1"/>
          </p:cNvGraphicFramePr>
          <p:nvPr>
            <p:extLst/>
          </p:nvPr>
        </p:nvGraphicFramePr>
        <p:xfrm>
          <a:off x="600980" y="1323042"/>
          <a:ext cx="8231520" cy="4820920"/>
        </p:xfrm>
        <a:graphic>
          <a:graphicData uri="http://schemas.openxmlformats.org/drawingml/2006/table">
            <a:tbl>
              <a:tblPr firstRow="1" bandRow="1">
                <a:tableStyleId>{5202B0CA-FC54-4496-8BCA-5EF66A818D29}</a:tableStyleId>
              </a:tblPr>
              <a:tblGrid>
                <a:gridCol w="1830721">
                  <a:extLst>
                    <a:ext uri="{9D8B030D-6E8A-4147-A177-3AD203B41FA5}">
                      <a16:colId xmlns="" xmlns:a16="http://schemas.microsoft.com/office/drawing/2014/main" val="20000"/>
                    </a:ext>
                  </a:extLst>
                </a:gridCol>
                <a:gridCol w="1461887">
                  <a:extLst>
                    <a:ext uri="{9D8B030D-6E8A-4147-A177-3AD203B41FA5}">
                      <a16:colId xmlns="" xmlns:a16="http://schemas.microsoft.com/office/drawing/2014/main" val="20001"/>
                    </a:ext>
                  </a:extLst>
                </a:gridCol>
                <a:gridCol w="1646304">
                  <a:extLst>
                    <a:ext uri="{9D8B030D-6E8A-4147-A177-3AD203B41FA5}">
                      <a16:colId xmlns="" xmlns:a16="http://schemas.microsoft.com/office/drawing/2014/main" val="20002"/>
                    </a:ext>
                  </a:extLst>
                </a:gridCol>
                <a:gridCol w="1646304">
                  <a:extLst>
                    <a:ext uri="{9D8B030D-6E8A-4147-A177-3AD203B41FA5}">
                      <a16:colId xmlns="" xmlns:a16="http://schemas.microsoft.com/office/drawing/2014/main" val="20003"/>
                    </a:ext>
                  </a:extLst>
                </a:gridCol>
                <a:gridCol w="1646304">
                  <a:extLst>
                    <a:ext uri="{9D8B030D-6E8A-4147-A177-3AD203B41FA5}">
                      <a16:colId xmlns="" xmlns:a16="http://schemas.microsoft.com/office/drawing/2014/main" val="20004"/>
                    </a:ext>
                  </a:extLst>
                </a:gridCol>
              </a:tblGrid>
              <a:tr h="370840">
                <a:tc>
                  <a:txBody>
                    <a:bodyPr/>
                    <a:lstStyle/>
                    <a:p>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solidFill>
                            <a:schemeClr val="tx1"/>
                          </a:solidFill>
                        </a:rPr>
                        <a:t>Mois</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en-US" dirty="0" smtClean="0">
                          <a:solidFill>
                            <a:schemeClr val="tx1"/>
                          </a:solidFill>
                        </a:rPr>
                        <a:t>2015</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en-US" dirty="0" smtClean="0">
                          <a:solidFill>
                            <a:schemeClr val="tx1"/>
                          </a:solidFill>
                        </a:rPr>
                        <a:t>2016</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en-US" dirty="0" smtClean="0">
                          <a:solidFill>
                            <a:schemeClr val="tx1"/>
                          </a:solidFill>
                        </a:rPr>
                        <a:t>2017</a:t>
                      </a:r>
                      <a:endParaRPr lang="en-US" dirty="0">
                        <a:solidFill>
                          <a:schemeClr val="tx1"/>
                        </a:solidFill>
                      </a:endParaRPr>
                    </a:p>
                  </a:txBody>
                  <a:tcPr>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noFill/>
                  </a:tcPr>
                </a:tc>
                <a:extLst>
                  <a:ext uri="{0D108BD9-81ED-4DB2-BD59-A6C34878D82A}">
                    <a16:rowId xmlns="" xmlns:a16="http://schemas.microsoft.com/office/drawing/2014/main" val="10000"/>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janvier</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686,9</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809,5</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959,9</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1"/>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Février</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713,0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868,5</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1 019,0</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2"/>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Marche</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545,1</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750,0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868,5</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3"/>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avril</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211,1</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300,6</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217,7</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4"/>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Mai</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5"/>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Juin</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6"/>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juillet</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7"/>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août</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8"/>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septembre</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9"/>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Octobre</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41,1</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463,4</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86,4</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10"/>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Novembre</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311,4</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551,8</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201,9</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11"/>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Décembre</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718,2</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930,7</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566,1</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12"/>
                  </a:ext>
                </a:extLst>
              </a:tr>
            </a:tbl>
          </a:graphicData>
        </a:graphic>
      </p:graphicFrame>
      <p:pic>
        <p:nvPicPr>
          <p:cNvPr id="10"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477384" y="781244"/>
            <a:ext cx="456316" cy="52137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184053" y="820521"/>
            <a:ext cx="2025106"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a:cs typeface="Calibri" panose="020F0502020204030204" pitchFamily="34" charset="0"/>
              </a:rPr>
              <a:t>Données disponibles</a:t>
            </a:r>
            <a:endParaRPr lang="el-GR" sz="2400" dirty="0"/>
          </a:p>
        </p:txBody>
      </p:sp>
      <p:sp>
        <p:nvSpPr>
          <p:cNvPr id="11"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pPr/>
              <a:t>19</a:t>
            </a:fld>
            <a:endParaRPr lang="en-US" dirty="0">
              <a:solidFill>
                <a:schemeClr val="bg1"/>
              </a:solidFill>
            </a:endParaRPr>
          </a:p>
        </p:txBody>
      </p:sp>
      <p:pic>
        <p:nvPicPr>
          <p:cNvPr id="12"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84053" y="2053897"/>
            <a:ext cx="643099" cy="65071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3" name="Rectangle 12"/>
          <p:cNvSpPr/>
          <p:nvPr/>
        </p:nvSpPr>
        <p:spPr>
          <a:xfrm>
            <a:off x="184053" y="2653306"/>
            <a:ext cx="2208992" cy="523220"/>
          </a:xfrm>
          <a:prstGeom prst="rect">
            <a:avLst/>
          </a:prstGeom>
        </p:spPr>
        <p:txBody>
          <a:bodyPr wrap="square">
            <a:spAutoFit/>
          </a:bodyPr>
          <a:lstStyle/>
          <a:p>
            <a:r>
              <a:rPr lang="en-US" sz="1400" i="1" dirty="0" smtClean="0"/>
              <a:t>Coût moyen du gaz naturel : 0,055 €/kWh</a:t>
            </a:r>
            <a:endParaRPr lang="en-US" sz="1400" i="1" baseline="30000" dirty="0"/>
          </a:p>
        </p:txBody>
      </p:sp>
    </p:spTree>
    <p:extLst>
      <p:ext uri="{BB962C8B-B14F-4D97-AF65-F5344CB8AC3E}">
        <p14:creationId xmlns="" xmlns:p14="http://schemas.microsoft.com/office/powerpoint/2010/main" val="30954020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 xmlns:a16="http://schemas.microsoft.com/office/drawing/2014/main" id="{86F2EB93-A63A-4210-B86A-E5FCAD7D8D7F}"/>
              </a:ext>
            </a:extLst>
          </p:cNvPr>
          <p:cNvSpPr>
            <a:spLocks noGrp="1"/>
          </p:cNvSpPr>
          <p:nvPr>
            <p:ph idx="1"/>
          </p:nvPr>
        </p:nvSpPr>
        <p:spPr>
          <a:xfrm>
            <a:off x="531261" y="1707267"/>
            <a:ext cx="8418576" cy="4152112"/>
          </a:xfrm>
        </p:spPr>
        <p:txBody>
          <a:bodyPr>
            <a:normAutofit/>
          </a:bodyPr>
          <a:lstStyle/>
          <a:p>
            <a:pPr marL="0" indent="0" algn="ctr">
              <a:buNone/>
            </a:pPr>
            <a:endParaRPr lang="en-US" sz="3600" b="1" dirty="0">
              <a:solidFill>
                <a:schemeClr val="tx1">
                  <a:lumMod val="50000"/>
                  <a:lumOff val="50000"/>
                </a:schemeClr>
              </a:solidFill>
            </a:endParaRPr>
          </a:p>
          <a:p>
            <a:pPr marL="0" indent="0" algn="ctr">
              <a:buNone/>
            </a:pPr>
            <a:endParaRPr lang="en-US" sz="3600" b="1" dirty="0">
              <a:solidFill>
                <a:schemeClr val="tx1">
                  <a:lumMod val="50000"/>
                  <a:lumOff val="50000"/>
                </a:schemeClr>
              </a:solidFill>
            </a:endParaRPr>
          </a:p>
        </p:txBody>
      </p:sp>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70406"/>
            <a:ext cx="2133600" cy="287594"/>
          </a:xfrm>
        </p:spPr>
        <p:txBody>
          <a:bodyPr/>
          <a:lstStyle/>
          <a:p>
            <a:fld id="{243FB592-B9A9-49AA-A86F-4031F7B97808}" type="slidenum">
              <a:rPr lang="en-US" smtClean="0"/>
              <a:pPr/>
              <a:t>2</a:t>
            </a:fld>
            <a:endParaRPr lang="en-US" dirty="0"/>
          </a:p>
        </p:txBody>
      </p:sp>
      <p:sp>
        <p:nvSpPr>
          <p:cNvPr id="6" name="Titolo 1">
            <a:extLst>
              <a:ext uri="{FF2B5EF4-FFF2-40B4-BE49-F238E27FC236}">
                <a16:creationId xmlns=""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smtClean="0"/>
              <a:t>G.1.4 COÛT DE L'ÉNERGIE</a:t>
            </a:r>
            <a:endParaRPr lang="it-IT" sz="2800" b="1" dirty="0">
              <a:solidFill>
                <a:schemeClr val="tx1">
                  <a:lumMod val="50000"/>
                  <a:lumOff val="50000"/>
                </a:schemeClr>
              </a:solidFill>
            </a:endParaRPr>
          </a:p>
        </p:txBody>
      </p:sp>
      <p:graphicFrame>
        <p:nvGraphicFramePr>
          <p:cNvPr id="7" name="Table 6"/>
          <p:cNvGraphicFramePr>
            <a:graphicFrameLocks noGrp="1"/>
          </p:cNvGraphicFramePr>
          <p:nvPr>
            <p:extLst>
              <p:ext uri="{D42A27DB-BD31-4B8C-83A1-F6EECF244321}">
                <p14:modId xmlns="" xmlns:p14="http://schemas.microsoft.com/office/powerpoint/2010/main" val="407727731"/>
              </p:ext>
            </p:extLst>
          </p:nvPr>
        </p:nvGraphicFramePr>
        <p:xfrm>
          <a:off x="487326" y="1504863"/>
          <a:ext cx="8169348" cy="1280160"/>
        </p:xfrm>
        <a:graphic>
          <a:graphicData uri="http://schemas.openxmlformats.org/drawingml/2006/table">
            <a:tbl>
              <a:tblPr firstRow="1" bandRow="1">
                <a:tableStyleId>{F5AB1C69-6EDB-4FF4-983F-18BD219EF322}</a:tableStyleId>
              </a:tblPr>
              <a:tblGrid>
                <a:gridCol w="4084674">
                  <a:extLst>
                    <a:ext uri="{9D8B030D-6E8A-4147-A177-3AD203B41FA5}">
                      <a16:colId xmlns="" xmlns:a16="http://schemas.microsoft.com/office/drawing/2014/main" val="20000"/>
                    </a:ext>
                  </a:extLst>
                </a:gridCol>
                <a:gridCol w="4084674">
                  <a:extLst>
                    <a:ext uri="{9D8B030D-6E8A-4147-A177-3AD203B41FA5}">
                      <a16:colId xmlns="" xmlns:a16="http://schemas.microsoft.com/office/drawing/2014/main" val="20001"/>
                    </a:ext>
                  </a:extLst>
                </a:gridCol>
              </a:tblGrid>
              <a:tr h="370840">
                <a:tc gridSpan="2">
                  <a:txBody>
                    <a:bodyPr/>
                    <a:lstStyle/>
                    <a:p>
                      <a:pPr algn="ctr"/>
                      <a:r>
                        <a:rPr lang="en-US" sz="2400" dirty="0" smtClean="0"/>
                        <a:t>G.1.4 COÛT ÉNERGÉTIQUE DE</a:t>
                      </a:r>
                      <a:r>
                        <a:rPr lang="en-US" sz="2400" baseline="0" dirty="0" smtClean="0"/>
                        <a:t> LA PHASE </a:t>
                      </a:r>
                      <a:r>
                        <a:rPr lang="en-US" sz="2400" dirty="0" smtClean="0"/>
                        <a:t>D'UTILISATION</a:t>
                      </a:r>
                      <a:endParaRPr lang="en-US" sz="2400" dirty="0"/>
                    </a:p>
                  </a:txBody>
                  <a:tcPr/>
                </a:tc>
                <a:tc hMerge="1">
                  <a:txBody>
                    <a:bodyPr/>
                    <a:lstStyle/>
                    <a:p>
                      <a:endParaRPr lang="en-US" dirty="0"/>
                    </a:p>
                  </a:txBody>
                  <a:tcPr/>
                </a:tc>
                <a:extLst>
                  <a:ext uri="{0D108BD9-81ED-4DB2-BD59-A6C34878D82A}">
                    <a16:rowId xmlns="" xmlns:a16="http://schemas.microsoft.com/office/drawing/2014/main" val="10000"/>
                  </a:ext>
                </a:extLst>
              </a:tr>
              <a:tr h="370840">
                <a:tc>
                  <a:txBody>
                    <a:bodyPr/>
                    <a:lstStyle/>
                    <a:p>
                      <a:pPr algn="ctr"/>
                      <a:r>
                        <a:rPr lang="en-US" sz="2200" dirty="0" smtClean="0"/>
                        <a:t>ÉMISSION</a:t>
                      </a:r>
                      <a:endParaRPr lang="en-US" sz="2200" b="1" dirty="0"/>
                    </a:p>
                  </a:txBody>
                  <a:tcPr/>
                </a:tc>
                <a:tc>
                  <a:txBody>
                    <a:bodyPr/>
                    <a:lstStyle/>
                    <a:p>
                      <a:pPr algn="ctr"/>
                      <a:r>
                        <a:rPr lang="en-US" sz="2200" dirty="0" smtClean="0"/>
                        <a:t>CATÉGORIE</a:t>
                      </a:r>
                      <a:endParaRPr lang="en-US" sz="2200" b="1" dirty="0"/>
                    </a:p>
                  </a:txBody>
                  <a:tcPr/>
                </a:tc>
                <a:extLst>
                  <a:ext uri="{0D108BD9-81ED-4DB2-BD59-A6C34878D82A}">
                    <a16:rowId xmlns="" xmlns:a16="http://schemas.microsoft.com/office/drawing/2014/main" val="10001"/>
                  </a:ext>
                </a:extLst>
              </a:tr>
              <a:tr h="370840">
                <a:tc>
                  <a:txBody>
                    <a:bodyPr/>
                    <a:lstStyle/>
                    <a:p>
                      <a:pPr algn="ctr"/>
                      <a:r>
                        <a:rPr lang="en-US" sz="2000" dirty="0" smtClean="0"/>
                        <a:t>G. Coûts et aspects économiques</a:t>
                      </a:r>
                      <a:endParaRPr lang="en-US" sz="2000" dirty="0"/>
                    </a:p>
                  </a:txBody>
                  <a:tcPr/>
                </a:tc>
                <a:tc>
                  <a:txBody>
                    <a:bodyPr/>
                    <a:lstStyle/>
                    <a:p>
                      <a:pPr algn="ctr"/>
                      <a:r>
                        <a:rPr lang="en-US" sz="2000" dirty="0" smtClean="0"/>
                        <a:t>G.1 Coût et économie</a:t>
                      </a:r>
                      <a:endParaRPr lang="en-US" sz="2000" dirty="0"/>
                    </a:p>
                  </a:txBody>
                  <a:tcPr/>
                </a:tc>
                <a:extLst>
                  <a:ext uri="{0D108BD9-81ED-4DB2-BD59-A6C34878D82A}">
                    <a16:rowId xmlns="" xmlns:a16="http://schemas.microsoft.com/office/drawing/2014/main" val="10002"/>
                  </a:ext>
                </a:extLst>
              </a:tr>
            </a:tbl>
          </a:graphicData>
        </a:graphic>
      </p:graphicFrame>
      <p:pic>
        <p:nvPicPr>
          <p:cNvPr id="9"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6085621" y="3981852"/>
            <a:ext cx="732458" cy="64666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6" name="Picture 2">
            <a:hlinkClick r:id="rId3"/>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108829" y="785396"/>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pSp>
        <p:nvGrpSpPr>
          <p:cNvPr id="23" name="Group 22"/>
          <p:cNvGrpSpPr/>
          <p:nvPr/>
        </p:nvGrpSpPr>
        <p:grpSpPr>
          <a:xfrm>
            <a:off x="2718132" y="3058750"/>
            <a:ext cx="3208902" cy="2587862"/>
            <a:chOff x="239626" y="3271517"/>
            <a:chExt cx="3208902" cy="2587862"/>
          </a:xfrm>
        </p:grpSpPr>
        <p:grpSp>
          <p:nvGrpSpPr>
            <p:cNvPr id="22" name="Group 21"/>
            <p:cNvGrpSpPr/>
            <p:nvPr/>
          </p:nvGrpSpPr>
          <p:grpSpPr>
            <a:xfrm>
              <a:off x="628795" y="3359518"/>
              <a:ext cx="2439259" cy="2386909"/>
              <a:chOff x="628795" y="3359518"/>
              <a:chExt cx="2439259" cy="2386909"/>
            </a:xfrm>
          </p:grpSpPr>
          <p:sp>
            <p:nvSpPr>
              <p:cNvPr id="12" name="Segnaposto contenuto 2">
                <a:extLst>
                  <a:ext uri="{FF2B5EF4-FFF2-40B4-BE49-F238E27FC236}">
                    <a16:creationId xmlns="" xmlns:a16="http://schemas.microsoft.com/office/drawing/2014/main" id="{86F2EB93-A63A-4210-B86A-E5FCAD7D8D7F}"/>
                  </a:ext>
                </a:extLst>
              </p:cNvPr>
              <p:cNvSpPr txBox="1">
                <a:spLocks/>
              </p:cNvSpPr>
              <p:nvPr/>
            </p:nvSpPr>
            <p:spPr>
              <a:xfrm>
                <a:off x="628796" y="3359518"/>
                <a:ext cx="2439258" cy="37293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80000"/>
                  </a:lnSpc>
                  <a:spcBef>
                    <a:spcPts val="0"/>
                  </a:spcBef>
                  <a:buFont typeface="Arial" panose="020B0604020202020204" pitchFamily="34" charset="0"/>
                  <a:buNone/>
                </a:pPr>
                <a:r>
                  <a:rPr lang="el-GR" sz="2200" b="1" dirty="0" smtClean="0">
                    <a:latin typeface="Calibri" panose="020F0502020204030204" pitchFamily="34" charset="0"/>
                    <a:cs typeface="Calibri" panose="020F0502020204030204" pitchFamily="34" charset="0"/>
                  </a:rPr>
                  <a:t>Carburants</a:t>
                </a:r>
                <a:endParaRPr lang="en-US" sz="2000" i="1" dirty="0"/>
              </a:p>
            </p:txBody>
          </p:sp>
          <p:pic>
            <p:nvPicPr>
              <p:cNvPr id="14" name="Picture 13"/>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2327666" y="5196918"/>
                <a:ext cx="236853" cy="54950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5" name="Segnaposto contenuto 2">
                <a:extLst>
                  <a:ext uri="{FF2B5EF4-FFF2-40B4-BE49-F238E27FC236}">
                    <a16:creationId xmlns="" xmlns:a16="http://schemas.microsoft.com/office/drawing/2014/main" id="{86F2EB93-A63A-4210-B86A-E5FCAD7D8D7F}"/>
                  </a:ext>
                </a:extLst>
              </p:cNvPr>
              <p:cNvSpPr txBox="1">
                <a:spLocks/>
              </p:cNvSpPr>
              <p:nvPr/>
            </p:nvSpPr>
            <p:spPr>
              <a:xfrm>
                <a:off x="628795" y="5294015"/>
                <a:ext cx="1496539" cy="36475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80000"/>
                  </a:lnSpc>
                  <a:buFont typeface="Arial" panose="020B0604020202020204" pitchFamily="34" charset="0"/>
                  <a:buNone/>
                </a:pPr>
                <a:r>
                  <a:rPr lang="en-US" sz="2200" b="1" dirty="0" smtClean="0">
                    <a:latin typeface="Calibri" panose="020F0502020204030204" pitchFamily="34" charset="0"/>
                    <a:cs typeface="Calibri" panose="020F0502020204030204" pitchFamily="34" charset="0"/>
                  </a:rPr>
                  <a:t>Électricité</a:t>
                </a:r>
                <a:endParaRPr lang="en-US" sz="2000" i="1" dirty="0"/>
              </a:p>
            </p:txBody>
          </p:sp>
          <p:grpSp>
            <p:nvGrpSpPr>
              <p:cNvPr id="21" name="Group 20"/>
              <p:cNvGrpSpPr/>
              <p:nvPr/>
            </p:nvGrpSpPr>
            <p:grpSpPr>
              <a:xfrm>
                <a:off x="661088" y="3770671"/>
                <a:ext cx="2253229" cy="747278"/>
                <a:chOff x="457077" y="3733901"/>
                <a:chExt cx="2253229" cy="747278"/>
              </a:xfrm>
            </p:grpSpPr>
            <p:pic>
              <p:nvPicPr>
                <p:cNvPr id="2" name="Picture 1"/>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457077" y="3733901"/>
                  <a:ext cx="493203" cy="747278"/>
                </a:xfrm>
                <a:prstGeom prst="rect">
                  <a:avLst/>
                </a:prstGeom>
              </p:spPr>
            </p:pic>
            <p:pic>
              <p:nvPicPr>
                <p:cNvPr id="13" name="Picture 2"/>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955119" y="3846855"/>
                  <a:ext cx="456316" cy="52137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7" name="Picture 16"/>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2036070" y="3899475"/>
                  <a:ext cx="674236" cy="416130"/>
                </a:xfrm>
                <a:prstGeom prst="rect">
                  <a:avLst/>
                </a:prstGeom>
              </p:spPr>
            </p:pic>
            <p:pic>
              <p:nvPicPr>
                <p:cNvPr id="18" name="Picture 17"/>
                <p:cNvPicPr>
                  <a:picLocks noChangeAspect="1"/>
                </p:cNvPicPr>
                <p:nvPr/>
              </p:nvPicPr>
              <p:blipFill>
                <a:blip r:embed="rId9" cstate="print">
                  <a:extLst>
                    <a:ext uri="{28A0092B-C50C-407E-A947-70E740481C1C}">
                      <a14:useLocalDpi xmlns="" xmlns:a14="http://schemas.microsoft.com/office/drawing/2010/main" val="0"/>
                    </a:ext>
                  </a:extLst>
                </a:blip>
                <a:stretch>
                  <a:fillRect/>
                </a:stretch>
              </p:blipFill>
              <p:spPr>
                <a:xfrm>
                  <a:off x="1538730" y="3818970"/>
                  <a:ext cx="369370" cy="577141"/>
                </a:xfrm>
                <a:prstGeom prst="rect">
                  <a:avLst/>
                </a:prstGeom>
              </p:spPr>
            </p:pic>
          </p:grpSp>
          <p:pic>
            <p:nvPicPr>
              <p:cNvPr id="19" name="Picture 18"/>
              <p:cNvPicPr>
                <a:picLocks noChangeAspect="1"/>
              </p:cNvPicPr>
              <p:nvPr/>
            </p:nvPicPr>
            <p:blipFill>
              <a:blip r:embed="rId10" cstate="print">
                <a:extLst>
                  <a:ext uri="{28A0092B-C50C-407E-A947-70E740481C1C}">
                    <a14:useLocalDpi xmlns="" xmlns:a14="http://schemas.microsoft.com/office/drawing/2010/main" val="0"/>
                  </a:ext>
                </a:extLst>
              </a:blip>
              <a:stretch>
                <a:fillRect/>
              </a:stretch>
            </p:blipFill>
            <p:spPr>
              <a:xfrm>
                <a:off x="1056077" y="4601454"/>
                <a:ext cx="1463250" cy="462492"/>
              </a:xfrm>
              <a:prstGeom prst="rect">
                <a:avLst/>
              </a:prstGeom>
            </p:spPr>
          </p:pic>
        </p:grpSp>
        <p:sp>
          <p:nvSpPr>
            <p:cNvPr id="20" name="Double Brace 19"/>
            <p:cNvSpPr/>
            <p:nvPr/>
          </p:nvSpPr>
          <p:spPr>
            <a:xfrm>
              <a:off x="239626" y="3271517"/>
              <a:ext cx="3208902" cy="2587862"/>
            </a:xfrm>
            <a:prstGeom prst="bracePair">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l-GR"/>
            </a:p>
          </p:txBody>
        </p:sp>
      </p:grpSp>
      <p:pic>
        <p:nvPicPr>
          <p:cNvPr id="24" name="Picture 23"/>
          <p:cNvPicPr>
            <a:picLocks noChangeAspect="1"/>
          </p:cNvPicPr>
          <p:nvPr/>
        </p:nvPicPr>
        <p:blipFill>
          <a:blip r:embed="rId11">
            <a:clrChange>
              <a:clrFrom>
                <a:srgbClr val="FFFFFF"/>
              </a:clrFrom>
              <a:clrTo>
                <a:srgbClr val="FFFFFF">
                  <a:alpha val="0"/>
                </a:srgbClr>
              </a:clrTo>
            </a:clrChange>
          </a:blip>
          <a:stretch>
            <a:fillRect/>
          </a:stretch>
        </p:blipFill>
        <p:spPr>
          <a:xfrm>
            <a:off x="6267902" y="4404640"/>
            <a:ext cx="1170533" cy="951058"/>
          </a:xfrm>
          <a:prstGeom prst="rect">
            <a:avLst/>
          </a:prstGeom>
        </p:spPr>
      </p:pic>
      <p:sp>
        <p:nvSpPr>
          <p:cNvPr id="25" name="ZoneTexte 24"/>
          <p:cNvSpPr txBox="1"/>
          <p:nvPr/>
        </p:nvSpPr>
        <p:spPr>
          <a:xfrm>
            <a:off x="2544793" y="6544675"/>
            <a:ext cx="4891177" cy="307777"/>
          </a:xfrm>
          <a:prstGeom prst="rect">
            <a:avLst/>
          </a:prstGeom>
          <a:solidFill>
            <a:srgbClr val="77933C"/>
          </a:solidFill>
        </p:spPr>
        <p:txBody>
          <a:bodyPr wrap="square" rtlCol="0">
            <a:spAutoFit/>
          </a:bodyPr>
          <a:lstStyle/>
          <a:p>
            <a:r>
              <a:rPr lang="fr-FR" sz="1400" dirty="0">
                <a:solidFill>
                  <a:schemeClr val="bg1"/>
                </a:solidFill>
              </a:rPr>
              <a:t>Système de formation Villes MED DURABLES</a:t>
            </a:r>
          </a:p>
        </p:txBody>
      </p:sp>
      <p:sp>
        <p:nvSpPr>
          <p:cNvPr id="26" name="ZoneTexte 25"/>
          <p:cNvSpPr txBox="1"/>
          <p:nvPr/>
        </p:nvSpPr>
        <p:spPr>
          <a:xfrm>
            <a:off x="2199735" y="6073057"/>
            <a:ext cx="5727941" cy="461665"/>
          </a:xfrm>
          <a:prstGeom prst="rect">
            <a:avLst/>
          </a:prstGeom>
          <a:solidFill>
            <a:schemeClr val="bg1"/>
          </a:solidFill>
        </p:spPr>
        <p:txBody>
          <a:bodyPr wrap="square" rtlCol="0">
            <a:spAutoFit/>
          </a:bodyPr>
          <a:lstStyle/>
          <a:p>
            <a:r>
              <a:rPr lang="fr-FR" sz="1200" dirty="0"/>
              <a:t>Module de formation 3</a:t>
            </a:r>
            <a:endParaRPr lang="fr-FR" sz="1050" dirty="0"/>
          </a:p>
          <a:p>
            <a:r>
              <a:rPr lang="fr-FR" sz="1200" dirty="0"/>
              <a:t>Calcul des critères d'évaluation de </a:t>
            </a:r>
            <a:r>
              <a:rPr lang="fr-FR" sz="1200" dirty="0" err="1"/>
              <a:t>SBTool</a:t>
            </a:r>
            <a:r>
              <a:rPr lang="fr-FR" sz="1200" dirty="0"/>
              <a:t> – Échelle du </a:t>
            </a:r>
            <a:r>
              <a:rPr lang="fr-FR" sz="1200" dirty="0" smtClean="0"/>
              <a:t>bâtiment</a:t>
            </a:r>
            <a:endParaRPr lang="fr-FR" sz="1400" dirty="0"/>
          </a:p>
        </p:txBody>
      </p:sp>
    </p:spTree>
    <p:extLst>
      <p:ext uri="{BB962C8B-B14F-4D97-AF65-F5344CB8AC3E}">
        <p14:creationId xmlns="" xmlns:p14="http://schemas.microsoft.com/office/powerpoint/2010/main" val="27924960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G.1.4 COÛT DE L'ÉNERGIE</a:t>
            </a:r>
            <a:endParaRPr lang="it-IT" sz="2800" b="1" dirty="0">
              <a:solidFill>
                <a:srgbClr val="00B050"/>
              </a:solidFill>
            </a:endParaRPr>
          </a:p>
        </p:txBody>
      </p:sp>
      <p:pic>
        <p:nvPicPr>
          <p:cNvPr id="4" name="Picture 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623790" y="773534"/>
            <a:ext cx="340173" cy="54950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aphicFrame>
        <p:nvGraphicFramePr>
          <p:cNvPr id="7" name="Table 6"/>
          <p:cNvGraphicFramePr>
            <a:graphicFrameLocks noGrp="1"/>
          </p:cNvGraphicFramePr>
          <p:nvPr>
            <p:extLst/>
          </p:nvPr>
        </p:nvGraphicFramePr>
        <p:xfrm>
          <a:off x="600980" y="1323042"/>
          <a:ext cx="8231520" cy="4820920"/>
        </p:xfrm>
        <a:graphic>
          <a:graphicData uri="http://schemas.openxmlformats.org/drawingml/2006/table">
            <a:tbl>
              <a:tblPr firstRow="1" bandRow="1">
                <a:tableStyleId>{5202B0CA-FC54-4496-8BCA-5EF66A818D29}</a:tableStyleId>
              </a:tblPr>
              <a:tblGrid>
                <a:gridCol w="1830721">
                  <a:extLst>
                    <a:ext uri="{9D8B030D-6E8A-4147-A177-3AD203B41FA5}">
                      <a16:colId xmlns="" xmlns:a16="http://schemas.microsoft.com/office/drawing/2014/main" val="20000"/>
                    </a:ext>
                  </a:extLst>
                </a:gridCol>
                <a:gridCol w="1461887">
                  <a:extLst>
                    <a:ext uri="{9D8B030D-6E8A-4147-A177-3AD203B41FA5}">
                      <a16:colId xmlns="" xmlns:a16="http://schemas.microsoft.com/office/drawing/2014/main" val="20001"/>
                    </a:ext>
                  </a:extLst>
                </a:gridCol>
                <a:gridCol w="1646304">
                  <a:extLst>
                    <a:ext uri="{9D8B030D-6E8A-4147-A177-3AD203B41FA5}">
                      <a16:colId xmlns="" xmlns:a16="http://schemas.microsoft.com/office/drawing/2014/main" val="20002"/>
                    </a:ext>
                  </a:extLst>
                </a:gridCol>
                <a:gridCol w="1646304">
                  <a:extLst>
                    <a:ext uri="{9D8B030D-6E8A-4147-A177-3AD203B41FA5}">
                      <a16:colId xmlns="" xmlns:a16="http://schemas.microsoft.com/office/drawing/2014/main" val="20003"/>
                    </a:ext>
                  </a:extLst>
                </a:gridCol>
                <a:gridCol w="1646304">
                  <a:extLst>
                    <a:ext uri="{9D8B030D-6E8A-4147-A177-3AD203B41FA5}">
                      <a16:colId xmlns="" xmlns:a16="http://schemas.microsoft.com/office/drawing/2014/main" val="20004"/>
                    </a:ext>
                  </a:extLst>
                </a:gridCol>
              </a:tblGrid>
              <a:tr h="370840">
                <a:tc>
                  <a:txBody>
                    <a:bodyPr/>
                    <a:lstStyle/>
                    <a:p>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solidFill>
                            <a:schemeClr val="tx1"/>
                          </a:solidFill>
                        </a:rPr>
                        <a:t>Mois</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en-US" dirty="0" smtClean="0">
                          <a:solidFill>
                            <a:schemeClr val="tx1"/>
                          </a:solidFill>
                        </a:rPr>
                        <a:t>2015</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en-US" dirty="0" smtClean="0">
                          <a:solidFill>
                            <a:schemeClr val="tx1"/>
                          </a:solidFill>
                        </a:rPr>
                        <a:t>2016</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en-US" dirty="0" smtClean="0">
                          <a:solidFill>
                            <a:schemeClr val="tx1"/>
                          </a:solidFill>
                        </a:rPr>
                        <a:t>2017</a:t>
                      </a:r>
                      <a:endParaRPr lang="en-US" dirty="0">
                        <a:solidFill>
                          <a:schemeClr val="tx1"/>
                        </a:solidFill>
                      </a:endParaRPr>
                    </a:p>
                  </a:txBody>
                  <a:tcPr>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noFill/>
                  </a:tcPr>
                </a:tc>
                <a:extLst>
                  <a:ext uri="{0D108BD9-81ED-4DB2-BD59-A6C34878D82A}">
                    <a16:rowId xmlns="" xmlns:a16="http://schemas.microsoft.com/office/drawing/2014/main" val="10000"/>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janvier</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3041,1</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1992,6</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2 811,4</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1"/>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Février</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2 696,0</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1 861,8</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2 494,3</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2"/>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Marche</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2 884,7</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1 869,7</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2 582,8</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3"/>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avril</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2 633,4</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2014,5</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2 317,1</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4"/>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Mai</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2 502,5</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2 407,7</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2 475,9</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5"/>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Juin</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3703,5</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2 146,4</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2 438,4</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6"/>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juillet</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4258,1</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2 448,4</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3164,8</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7"/>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août</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4 388,8</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2 487,7</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3299,3</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8"/>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septembre</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2 980,2</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2 419,6</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3138,6</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9"/>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Octobre</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2 409,9</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1898,4</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1916,7</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10"/>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Novembre</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2239,1</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1 530,1</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1960,7</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11"/>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Décembre</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2 543,1</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1 676,9</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smtClean="0">
                          <a:solidFill>
                            <a:srgbClr val="000000"/>
                          </a:solidFill>
                          <a:effectLst/>
                          <a:latin typeface="Calibri"/>
                        </a:rPr>
                        <a:t>1 749,5</a:t>
                      </a:r>
                      <a:endParaRPr lang="en-US" sz="1800" b="0" i="0" u="none" strike="noStrike" dirty="0">
                        <a:solidFill>
                          <a:srgbClr val="000000"/>
                        </a:solidFill>
                        <a:effectLst/>
                        <a:latin typeface="Calibri"/>
                      </a:endParaRP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12"/>
                  </a:ext>
                </a:extLst>
              </a:tr>
            </a:tbl>
          </a:graphicData>
        </a:graphic>
      </p:graphicFrame>
      <p:sp>
        <p:nvSpPr>
          <p:cNvPr id="8" name="Segnaposto contenuto 2">
            <a:extLst>
              <a:ext uri="{FF2B5EF4-FFF2-40B4-BE49-F238E27FC236}">
                <a16:creationId xmlns="" xmlns:a16="http://schemas.microsoft.com/office/drawing/2014/main" id="{86F2EB93-A63A-4210-B86A-E5FCAD7D8D7F}"/>
              </a:ext>
            </a:extLst>
          </p:cNvPr>
          <p:cNvSpPr>
            <a:spLocks noGrp="1"/>
          </p:cNvSpPr>
          <p:nvPr>
            <p:ph idx="1"/>
          </p:nvPr>
        </p:nvSpPr>
        <p:spPr>
          <a:xfrm>
            <a:off x="3048000" y="865913"/>
            <a:ext cx="5700463" cy="364750"/>
          </a:xfrm>
        </p:spPr>
        <p:txBody>
          <a:bodyPr>
            <a:normAutofit/>
          </a:bodyPr>
          <a:lstStyle/>
          <a:p>
            <a:pPr marL="0" indent="0">
              <a:lnSpc>
                <a:spcPct val="80000"/>
              </a:lnSpc>
              <a:buNone/>
            </a:pPr>
            <a:r>
              <a:rPr lang="en-US" sz="2200" b="1" dirty="0" smtClean="0">
                <a:latin typeface="Calibri" panose="020F0502020204030204" pitchFamily="34" charset="0"/>
                <a:cs typeface="Calibri" panose="020F0502020204030204" pitchFamily="34" charset="0"/>
              </a:rPr>
              <a:t>Consommation électrique </a:t>
            </a:r>
            <a:r>
              <a:rPr lang="en-US" sz="2200" b="1" dirty="0"/>
              <a:t>(</a:t>
            </a:r>
            <a:r>
              <a:rPr lang="en-US" sz="2200" b="1" baseline="-25000" dirty="0" err="1"/>
              <a:t>kWhe</a:t>
            </a:r>
            <a:r>
              <a:rPr lang="en-US" sz="2200" b="1" dirty="0" smtClean="0"/>
              <a:t>)</a:t>
            </a:r>
            <a:endParaRPr lang="en-US" sz="1000" dirty="0">
              <a:latin typeface="Calibri" panose="020F0502020204030204" pitchFamily="34" charset="0"/>
              <a:cs typeface="Calibri" panose="020F0502020204030204" pitchFamily="34" charset="0"/>
            </a:endParaRPr>
          </a:p>
          <a:p>
            <a:pPr marL="0" indent="0" algn="ctr">
              <a:buNone/>
            </a:pPr>
            <a:endParaRPr lang="en-US" sz="2000" i="1" dirty="0"/>
          </a:p>
        </p:txBody>
      </p:sp>
      <p:sp>
        <p:nvSpPr>
          <p:cNvPr id="9" name="Rectangle 8"/>
          <p:cNvSpPr/>
          <p:nvPr/>
        </p:nvSpPr>
        <p:spPr>
          <a:xfrm>
            <a:off x="184053" y="820521"/>
            <a:ext cx="2025106"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a:cs typeface="Calibri" panose="020F0502020204030204" pitchFamily="34" charset="0"/>
              </a:rPr>
              <a:t>Données disponibles</a:t>
            </a:r>
            <a:endParaRPr lang="el-GR" sz="2400" dirty="0"/>
          </a:p>
        </p:txBody>
      </p:sp>
      <p:sp>
        <p:nvSpPr>
          <p:cNvPr id="10"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pPr/>
              <a:t>20</a:t>
            </a:fld>
            <a:endParaRPr lang="en-US" dirty="0">
              <a:solidFill>
                <a:schemeClr val="bg1"/>
              </a:solidFill>
            </a:endParaRPr>
          </a:p>
        </p:txBody>
      </p:sp>
      <p:pic>
        <p:nvPicPr>
          <p:cNvPr id="11"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84053" y="2053897"/>
            <a:ext cx="643099" cy="65071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2" name="Rectangle 11"/>
          <p:cNvSpPr/>
          <p:nvPr/>
        </p:nvSpPr>
        <p:spPr>
          <a:xfrm>
            <a:off x="184053" y="2653306"/>
            <a:ext cx="2208992" cy="523220"/>
          </a:xfrm>
          <a:prstGeom prst="rect">
            <a:avLst/>
          </a:prstGeom>
        </p:spPr>
        <p:txBody>
          <a:bodyPr wrap="square">
            <a:spAutoFit/>
          </a:bodyPr>
          <a:lstStyle/>
          <a:p>
            <a:r>
              <a:rPr lang="en-US" sz="1400" i="1" dirty="0" smtClean="0"/>
              <a:t>Coût moyen de l'électricité : 0,10153 €/kWh</a:t>
            </a:r>
            <a:endParaRPr lang="en-US" sz="1400" i="1" baseline="30000" dirty="0"/>
          </a:p>
        </p:txBody>
      </p:sp>
      <p:sp>
        <p:nvSpPr>
          <p:cNvPr id="13" name="ZoneTexte 12"/>
          <p:cNvSpPr txBox="1"/>
          <p:nvPr/>
        </p:nvSpPr>
        <p:spPr>
          <a:xfrm>
            <a:off x="2544793" y="6544675"/>
            <a:ext cx="4891177" cy="307777"/>
          </a:xfrm>
          <a:prstGeom prst="rect">
            <a:avLst/>
          </a:prstGeom>
          <a:solidFill>
            <a:srgbClr val="77933C"/>
          </a:solidFill>
        </p:spPr>
        <p:txBody>
          <a:bodyPr wrap="square" rtlCol="0">
            <a:spAutoFit/>
          </a:bodyPr>
          <a:lstStyle/>
          <a:p>
            <a:r>
              <a:rPr lang="fr-FR" sz="1400" dirty="0">
                <a:solidFill>
                  <a:schemeClr val="bg1"/>
                </a:solidFill>
              </a:rPr>
              <a:t>Système de formation Villes MED DURABLES</a:t>
            </a:r>
          </a:p>
        </p:txBody>
      </p:sp>
      <p:sp>
        <p:nvSpPr>
          <p:cNvPr id="14" name="ZoneTexte 13"/>
          <p:cNvSpPr txBox="1"/>
          <p:nvPr/>
        </p:nvSpPr>
        <p:spPr>
          <a:xfrm>
            <a:off x="2199735" y="6073057"/>
            <a:ext cx="5727941" cy="461665"/>
          </a:xfrm>
          <a:prstGeom prst="rect">
            <a:avLst/>
          </a:prstGeom>
          <a:solidFill>
            <a:schemeClr val="bg1"/>
          </a:solidFill>
        </p:spPr>
        <p:txBody>
          <a:bodyPr wrap="square" rtlCol="0">
            <a:spAutoFit/>
          </a:bodyPr>
          <a:lstStyle/>
          <a:p>
            <a:r>
              <a:rPr lang="fr-FR" sz="1200" dirty="0"/>
              <a:t>Module de formation 3</a:t>
            </a:r>
            <a:endParaRPr lang="fr-FR" sz="1050" dirty="0"/>
          </a:p>
          <a:p>
            <a:r>
              <a:rPr lang="fr-FR" sz="1200" dirty="0"/>
              <a:t>Calcul des critères d'évaluation de </a:t>
            </a:r>
            <a:r>
              <a:rPr lang="fr-FR" sz="1200" dirty="0" err="1"/>
              <a:t>SBTool</a:t>
            </a:r>
            <a:r>
              <a:rPr lang="fr-FR" sz="1200" dirty="0"/>
              <a:t> – Échelle du </a:t>
            </a:r>
            <a:r>
              <a:rPr lang="fr-FR" sz="1200" dirty="0" smtClean="0"/>
              <a:t>bâtiment</a:t>
            </a:r>
            <a:endParaRPr lang="fr-FR" sz="1400" dirty="0"/>
          </a:p>
        </p:txBody>
      </p:sp>
    </p:spTree>
    <p:extLst>
      <p:ext uri="{BB962C8B-B14F-4D97-AF65-F5344CB8AC3E}">
        <p14:creationId xmlns="" xmlns:p14="http://schemas.microsoft.com/office/powerpoint/2010/main" val="3461587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 xmlns:a16="http://schemas.microsoft.com/office/drawing/2014/main" id="{86F2EB93-A63A-4210-B86A-E5FCAD7D8D7F}"/>
              </a:ext>
            </a:extLst>
          </p:cNvPr>
          <p:cNvSpPr>
            <a:spLocks noGrp="1"/>
          </p:cNvSpPr>
          <p:nvPr>
            <p:ph idx="1"/>
          </p:nvPr>
        </p:nvSpPr>
        <p:spPr>
          <a:xfrm>
            <a:off x="457200" y="1036320"/>
            <a:ext cx="8229600" cy="5089843"/>
          </a:xfrm>
        </p:spPr>
        <p:txBody>
          <a:bodyPr>
            <a:normAutofit/>
          </a:bodyPr>
          <a:lstStyle/>
          <a:p>
            <a:pPr marL="0" indent="0">
              <a:buNone/>
            </a:pPr>
            <a:r>
              <a:rPr lang="en-US" sz="2400" b="1" u="sng" dirty="0" smtClean="0">
                <a:latin typeface="Calibri" panose="020F0502020204030204" pitchFamily="34" charset="0"/>
                <a:cs typeface="Calibri" panose="020F0502020204030204" pitchFamily="34" charset="0"/>
              </a:rPr>
              <a:t>INDICATEUR</a:t>
            </a:r>
            <a:r>
              <a:rPr lang="en-US" sz="2400" b="1" dirty="0" smtClean="0">
                <a:latin typeface="Calibri" panose="020F0502020204030204" pitchFamily="34" charset="0"/>
                <a:cs typeface="Calibri" panose="020F0502020204030204" pitchFamily="34" charset="0"/>
              </a:rPr>
              <a:t> </a:t>
            </a:r>
            <a:endParaRPr lang="en-US" sz="2400" b="1" dirty="0">
              <a:latin typeface="Calibri" panose="020F0502020204030204" pitchFamily="34" charset="0"/>
              <a:cs typeface="Calibri" panose="020F0502020204030204" pitchFamily="34" charset="0"/>
            </a:endParaRPr>
          </a:p>
          <a:p>
            <a:pPr marL="0" indent="0">
              <a:buNone/>
            </a:pPr>
            <a:endParaRPr lang="it-IT" sz="2000" b="1" dirty="0">
              <a:latin typeface="Calibri" panose="020F0502020204030204" pitchFamily="34" charset="0"/>
              <a:cs typeface="Calibri" panose="020F0502020204030204" pitchFamily="34" charset="0"/>
            </a:endParaRPr>
          </a:p>
        </p:txBody>
      </p:sp>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85155"/>
            <a:ext cx="2133600" cy="273296"/>
          </a:xfrm>
        </p:spPr>
        <p:txBody>
          <a:bodyPr/>
          <a:lstStyle/>
          <a:p>
            <a:fld id="{243FB592-B9A9-49AA-A86F-4031F7B97808}" type="slidenum">
              <a:rPr lang="en-US" smtClean="0"/>
              <a:pPr/>
              <a:t>3</a:t>
            </a:fld>
            <a:endParaRPr lang="en-US" dirty="0"/>
          </a:p>
        </p:txBody>
      </p:sp>
      <p:graphicFrame>
        <p:nvGraphicFramePr>
          <p:cNvPr id="10" name="Tabella 9">
            <a:extLst>
              <a:ext uri="{FF2B5EF4-FFF2-40B4-BE49-F238E27FC236}">
                <a16:creationId xmlns="" xmlns:a16="http://schemas.microsoft.com/office/drawing/2014/main" id="{BA4E60F0-E0CB-4A0A-A9CF-6E5B38912F25}"/>
              </a:ext>
            </a:extLst>
          </p:cNvPr>
          <p:cNvGraphicFramePr>
            <a:graphicFrameLocks noGrp="1"/>
          </p:cNvGraphicFramePr>
          <p:nvPr>
            <p:extLst>
              <p:ext uri="{D42A27DB-BD31-4B8C-83A1-F6EECF244321}">
                <p14:modId xmlns="" xmlns:p14="http://schemas.microsoft.com/office/powerpoint/2010/main" val="1392776971"/>
              </p:ext>
            </p:extLst>
          </p:nvPr>
        </p:nvGraphicFramePr>
        <p:xfrm>
          <a:off x="539552" y="2134159"/>
          <a:ext cx="8182272" cy="2255941"/>
        </p:xfrm>
        <a:graphic>
          <a:graphicData uri="http://schemas.openxmlformats.org/drawingml/2006/table">
            <a:tbl>
              <a:tblPr firstRow="1" bandRow="1">
                <a:tableStyleId>{F5AB1C69-6EDB-4FF4-983F-18BD219EF322}</a:tableStyleId>
              </a:tblPr>
              <a:tblGrid>
                <a:gridCol w="2736304">
                  <a:extLst>
                    <a:ext uri="{9D8B030D-6E8A-4147-A177-3AD203B41FA5}">
                      <a16:colId xmlns="" xmlns:a16="http://schemas.microsoft.com/office/drawing/2014/main" val="338152859"/>
                    </a:ext>
                  </a:extLst>
                </a:gridCol>
                <a:gridCol w="2232248">
                  <a:extLst>
                    <a:ext uri="{9D8B030D-6E8A-4147-A177-3AD203B41FA5}">
                      <a16:colId xmlns="" xmlns:a16="http://schemas.microsoft.com/office/drawing/2014/main" val="125890587"/>
                    </a:ext>
                  </a:extLst>
                </a:gridCol>
                <a:gridCol w="1584176">
                  <a:extLst>
                    <a:ext uri="{9D8B030D-6E8A-4147-A177-3AD203B41FA5}">
                      <a16:colId xmlns="" xmlns:a16="http://schemas.microsoft.com/office/drawing/2014/main" val="2093439941"/>
                    </a:ext>
                  </a:extLst>
                </a:gridCol>
                <a:gridCol w="1629544">
                  <a:extLst>
                    <a:ext uri="{9D8B030D-6E8A-4147-A177-3AD203B41FA5}">
                      <a16:colId xmlns="" xmlns:a16="http://schemas.microsoft.com/office/drawing/2014/main" val="1306176470"/>
                    </a:ext>
                  </a:extLst>
                </a:gridCol>
              </a:tblGrid>
              <a:tr h="297873">
                <a:tc>
                  <a:txBody>
                    <a:bodyPr/>
                    <a:lstStyle/>
                    <a:p>
                      <a:r>
                        <a:rPr lang="it-IT" dirty="0" err="1"/>
                        <a:t>Description</a:t>
                      </a:r>
                      <a:endParaRPr lang="it-IT" dirty="0"/>
                    </a:p>
                  </a:txBody>
                  <a:tcPr/>
                </a:tc>
                <a:tc>
                  <a:txBody>
                    <a:bodyPr/>
                    <a:lstStyle/>
                    <a:p>
                      <a:r>
                        <a:rPr lang="it-IT" dirty="0"/>
                        <a:t>Unité</a:t>
                      </a:r>
                    </a:p>
                  </a:txBody>
                  <a:tcPr/>
                </a:tc>
                <a:tc>
                  <a:txBody>
                    <a:bodyPr/>
                    <a:lstStyle/>
                    <a:p>
                      <a:r>
                        <a:rPr lang="it-IT" dirty="0"/>
                        <a:t>Étape du projet</a:t>
                      </a:r>
                    </a:p>
                  </a:txBody>
                  <a:tcPr/>
                </a:tc>
                <a:tc>
                  <a:txBody>
                    <a:bodyPr/>
                    <a:lstStyle/>
                    <a:p>
                      <a:r>
                        <a:rPr lang="it-IT" dirty="0"/>
                        <a:t>Source de données</a:t>
                      </a:r>
                    </a:p>
                  </a:txBody>
                  <a:tcPr/>
                </a:tc>
                <a:extLst>
                  <a:ext uri="{0D108BD9-81ED-4DB2-BD59-A6C34878D82A}">
                    <a16:rowId xmlns="" xmlns:a16="http://schemas.microsoft.com/office/drawing/2014/main" val="3467756336"/>
                  </a:ext>
                </a:extLst>
              </a:tr>
              <a:tr h="1615861">
                <a:tc>
                  <a:txBody>
                    <a:bodyPr/>
                    <a:lstStyle/>
                    <a:p>
                      <a:r>
                        <a:rPr lang="en-GB" sz="1800" dirty="0" smtClean="0"/>
                        <a:t>Coût énergétique annuel par surface utile au sol</a:t>
                      </a:r>
                      <a:endParaRPr lang="it-IT" sz="1800" dirty="0">
                        <a:latin typeface="Calibri" panose="020F0502020204030204" pitchFamily="34" charset="0"/>
                        <a:cs typeface="Calibri" panose="020F0502020204030204" pitchFamily="34" charset="0"/>
                      </a:endParaRPr>
                    </a:p>
                  </a:txBody>
                  <a:tcPr anchor="ctr"/>
                </a:tc>
                <a:tc>
                  <a:txBody>
                    <a:bodyPr/>
                    <a:lstStyle/>
                    <a:p>
                      <a:pPr algn="ctr"/>
                      <a:r>
                        <a:rPr lang="en-US" sz="1800" kern="1200" dirty="0" smtClean="0">
                          <a:effectLst/>
                        </a:rPr>
                        <a:t>€/m2/</a:t>
                      </a:r>
                      <a:r>
                        <a:rPr lang="en-US" sz="1800" kern="1200" dirty="0" err="1" smtClean="0">
                          <a:effectLst/>
                        </a:rPr>
                        <a:t>an</a:t>
                      </a:r>
                      <a:endParaRPr lang="en-US" sz="1800" kern="1200" dirty="0">
                        <a:effectLst/>
                      </a:endParaRPr>
                    </a:p>
                  </a:txBody>
                  <a:tcPr anchor="ctr"/>
                </a:tc>
                <a:tc>
                  <a:txBody>
                    <a:bodyPr/>
                    <a:lstStyle/>
                    <a:p>
                      <a:r>
                        <a:rPr lang="it-IT" dirty="0"/>
                        <a:t>Conception</a:t>
                      </a:r>
                    </a:p>
                    <a:p>
                      <a:endParaRPr lang="it-IT" dirty="0"/>
                    </a:p>
                    <a:p>
                      <a:r>
                        <a:rPr lang="it-IT" dirty="0"/>
                        <a:t>__________</a:t>
                      </a:r>
                    </a:p>
                    <a:p>
                      <a:r>
                        <a:rPr lang="it-IT" dirty="0" smtClean="0"/>
                        <a:t>Profession</a:t>
                      </a:r>
                      <a:endParaRPr lang="it-IT" dirty="0"/>
                    </a:p>
                  </a:txBody>
                  <a:tcPr/>
                </a:tc>
                <a:tc>
                  <a:txBody>
                    <a:bodyPr/>
                    <a:lstStyle/>
                    <a:p>
                      <a:r>
                        <a:rPr lang="it-IT" dirty="0" smtClean="0"/>
                        <a:t>Estimation</a:t>
                      </a:r>
                      <a:endParaRPr lang="it-IT" dirty="0"/>
                    </a:p>
                    <a:p>
                      <a:endParaRPr lang="it-IT" dirty="0"/>
                    </a:p>
                    <a:p>
                      <a:r>
                        <a:rPr lang="it-IT" dirty="0"/>
                        <a:t>__________</a:t>
                      </a:r>
                    </a:p>
                    <a:p>
                      <a:r>
                        <a:rPr lang="it-IT" dirty="0" smtClean="0"/>
                        <a:t>Factures énergétiques</a:t>
                      </a:r>
                      <a:endParaRPr lang="it-IT" dirty="0"/>
                    </a:p>
                  </a:txBody>
                  <a:tcPr/>
                </a:tc>
                <a:extLst>
                  <a:ext uri="{0D108BD9-81ED-4DB2-BD59-A6C34878D82A}">
                    <a16:rowId xmlns="" xmlns:a16="http://schemas.microsoft.com/office/drawing/2014/main" val="2222151201"/>
                  </a:ext>
                </a:extLst>
              </a:tr>
            </a:tbl>
          </a:graphicData>
        </a:graphic>
      </p:graphicFrame>
      <p:sp>
        <p:nvSpPr>
          <p:cNvPr id="6" name="Titolo 1">
            <a:extLst>
              <a:ext uri="{FF2B5EF4-FFF2-40B4-BE49-F238E27FC236}">
                <a16:creationId xmlns=""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G.1.4 COÛT </a:t>
            </a:r>
            <a:r>
              <a:rPr sz="2800" smtClean="0"/>
              <a:t>DE L'ÉNERGIE</a:t>
            </a:r>
            <a:endParaRPr lang="it-IT" sz="2800" dirty="0"/>
          </a:p>
        </p:txBody>
      </p:sp>
      <p:pic>
        <p:nvPicPr>
          <p:cNvPr id="7" name="Picture 2">
            <a:hlinkClick r:id="rId2"/>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108829" y="785396"/>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8" name="ZoneTexte 7"/>
          <p:cNvSpPr txBox="1"/>
          <p:nvPr/>
        </p:nvSpPr>
        <p:spPr>
          <a:xfrm>
            <a:off x="2544793" y="6544675"/>
            <a:ext cx="4891177" cy="307777"/>
          </a:xfrm>
          <a:prstGeom prst="rect">
            <a:avLst/>
          </a:prstGeom>
          <a:solidFill>
            <a:srgbClr val="77933C"/>
          </a:solidFill>
        </p:spPr>
        <p:txBody>
          <a:bodyPr wrap="square" rtlCol="0">
            <a:spAutoFit/>
          </a:bodyPr>
          <a:lstStyle/>
          <a:p>
            <a:r>
              <a:rPr lang="fr-FR" sz="1400" dirty="0">
                <a:solidFill>
                  <a:schemeClr val="bg1"/>
                </a:solidFill>
              </a:rPr>
              <a:t>Système de formation Villes MED DURABLES</a:t>
            </a:r>
          </a:p>
        </p:txBody>
      </p:sp>
      <p:sp>
        <p:nvSpPr>
          <p:cNvPr id="9" name="ZoneTexte 8"/>
          <p:cNvSpPr txBox="1"/>
          <p:nvPr/>
        </p:nvSpPr>
        <p:spPr>
          <a:xfrm>
            <a:off x="2199735" y="6073057"/>
            <a:ext cx="5727941" cy="461665"/>
          </a:xfrm>
          <a:prstGeom prst="rect">
            <a:avLst/>
          </a:prstGeom>
          <a:solidFill>
            <a:schemeClr val="bg1"/>
          </a:solidFill>
        </p:spPr>
        <p:txBody>
          <a:bodyPr wrap="square" rtlCol="0">
            <a:spAutoFit/>
          </a:bodyPr>
          <a:lstStyle/>
          <a:p>
            <a:r>
              <a:rPr lang="fr-FR" sz="1200" dirty="0"/>
              <a:t>Module de formation 3</a:t>
            </a:r>
            <a:endParaRPr lang="fr-FR" sz="1050" dirty="0"/>
          </a:p>
          <a:p>
            <a:r>
              <a:rPr lang="fr-FR" sz="1200" dirty="0"/>
              <a:t>Calcul des critères d'évaluation de </a:t>
            </a:r>
            <a:r>
              <a:rPr lang="fr-FR" sz="1200" dirty="0" err="1"/>
              <a:t>SBTool</a:t>
            </a:r>
            <a:r>
              <a:rPr lang="fr-FR" sz="1200" dirty="0"/>
              <a:t> – Échelle du </a:t>
            </a:r>
            <a:r>
              <a:rPr lang="fr-FR" sz="1200" dirty="0" smtClean="0"/>
              <a:t>bâtiment</a:t>
            </a:r>
            <a:endParaRPr lang="fr-FR" sz="1400" dirty="0"/>
          </a:p>
        </p:txBody>
      </p:sp>
    </p:spTree>
    <p:extLst>
      <p:ext uri="{BB962C8B-B14F-4D97-AF65-F5344CB8AC3E}">
        <p14:creationId xmlns="" xmlns:p14="http://schemas.microsoft.com/office/powerpoint/2010/main" val="7990934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 xmlns:a16="http://schemas.microsoft.com/office/drawing/2014/main" id="{86F2EB93-A63A-4210-B86A-E5FCAD7D8D7F}"/>
              </a:ext>
            </a:extLst>
          </p:cNvPr>
          <p:cNvSpPr>
            <a:spLocks noGrp="1"/>
          </p:cNvSpPr>
          <p:nvPr>
            <p:ph idx="1"/>
          </p:nvPr>
        </p:nvSpPr>
        <p:spPr>
          <a:xfrm>
            <a:off x="362712" y="1121664"/>
            <a:ext cx="8418576" cy="4482465"/>
          </a:xfrm>
        </p:spPr>
        <p:txBody>
          <a:bodyPr>
            <a:normAutofit/>
          </a:bodyPr>
          <a:lstStyle/>
          <a:p>
            <a:pPr marL="0" indent="0">
              <a:buNone/>
            </a:pPr>
            <a:r>
              <a:rPr lang="en-US" sz="2400" b="1" u="sng" dirty="0" smtClean="0">
                <a:latin typeface="Calibri" panose="020F0502020204030204" pitchFamily="34" charset="0"/>
                <a:cs typeface="Calibri" panose="020F0502020204030204" pitchFamily="34" charset="0"/>
              </a:rPr>
              <a:t>OBJECTIF</a:t>
            </a:r>
            <a:endParaRPr lang="en-US" sz="2400" b="1" u="sng" dirty="0">
              <a:latin typeface="Calibri" panose="020F0502020204030204" pitchFamily="34" charset="0"/>
              <a:cs typeface="Calibri" panose="020F0502020204030204" pitchFamily="34" charset="0"/>
            </a:endParaRPr>
          </a:p>
          <a:p>
            <a:pPr marL="0" indent="0">
              <a:buNone/>
            </a:pPr>
            <a:r>
              <a:rPr lang="en-US" b="1" dirty="0">
                <a:latin typeface="Calibri" panose="020F0502020204030204" pitchFamily="34" charset="0"/>
                <a:cs typeface="Calibri" panose="020F0502020204030204" pitchFamily="34" charset="0"/>
              </a:rPr>
              <a:t> </a:t>
            </a:r>
            <a:r>
              <a:rPr lang="en-US" sz="2400" dirty="0">
                <a:latin typeface="Calibri" panose="020F0502020204030204" pitchFamily="34" charset="0"/>
                <a:cs typeface="Calibri" panose="020F0502020204030204" pitchFamily="34" charset="0"/>
              </a:rPr>
              <a:t> </a:t>
            </a:r>
          </a:p>
          <a:p>
            <a:pPr marL="0" indent="0">
              <a:buNone/>
            </a:pPr>
            <a:r>
              <a:rPr lang="en-US" sz="2800" dirty="0" smtClean="0"/>
              <a:t>Optimiser </a:t>
            </a:r>
            <a:r>
              <a:rPr lang="en-US" sz="2800" dirty="0"/>
              <a:t>les coûts d'exploitation des bâtiments pour refléter le potentiel de performance à long terme</a:t>
            </a:r>
            <a:r>
              <a:rPr lang="en-US" dirty="0"/>
              <a:t>.</a:t>
            </a:r>
            <a:endParaRPr lang="it-IT" dirty="0"/>
          </a:p>
        </p:txBody>
      </p:sp>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77781"/>
            <a:ext cx="2133600" cy="280219"/>
          </a:xfrm>
        </p:spPr>
        <p:txBody>
          <a:bodyPr/>
          <a:lstStyle/>
          <a:p>
            <a:fld id="{243FB592-B9A9-49AA-A86F-4031F7B97808}" type="slidenum">
              <a:rPr lang="en-US" smtClean="0"/>
              <a:pPr/>
              <a:t>4</a:t>
            </a:fld>
            <a:endParaRPr lang="en-US" dirty="0"/>
          </a:p>
        </p:txBody>
      </p:sp>
      <p:sp>
        <p:nvSpPr>
          <p:cNvPr id="6" name="Titolo 1">
            <a:extLst>
              <a:ext uri="{FF2B5EF4-FFF2-40B4-BE49-F238E27FC236}">
                <a16:creationId xmlns="" xmlns:a16="http://schemas.microsoft.com/office/drawing/2014/main" id="{16A089E5-01BB-4338-9765-31AF63FC0C37}"/>
              </a:ext>
            </a:extLst>
          </p:cNvPr>
          <p:cNvSpPr>
            <a:spLocks noGrp="1"/>
          </p:cNvSpPr>
          <p:nvPr>
            <p:ph type="title"/>
          </p:nvPr>
        </p:nvSpPr>
        <p:spPr/>
        <p:txBody>
          <a:bodyPr>
            <a:normAutofit/>
          </a:bodyPr>
          <a:lstStyle/>
          <a:p>
            <a:r>
              <a:rPr lang="en-US" sz="2800" dirty="0"/>
              <a:t>G.1.4 COÛT </a:t>
            </a:r>
            <a:r>
              <a:rPr sz="2800" smtClean="0"/>
              <a:t>DE L'ÉNERGIE</a:t>
            </a:r>
            <a:endParaRPr lang="it-IT" sz="2800" dirty="0"/>
          </a:p>
        </p:txBody>
      </p:sp>
      <p:pic>
        <p:nvPicPr>
          <p:cNvPr id="7" name="Picture 2">
            <a:hlinkClick r:id="rId2"/>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108829" y="785396"/>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2" name="Picture 1"/>
          <p:cNvPicPr>
            <a:picLocks noChangeAspect="1"/>
          </p:cNvPicPr>
          <p:nvPr/>
        </p:nvPicPr>
        <p:blipFill>
          <a:blip r:embed="rId4"/>
          <a:stretch>
            <a:fillRect/>
          </a:stretch>
        </p:blipFill>
        <p:spPr>
          <a:xfrm>
            <a:off x="3619500" y="3563618"/>
            <a:ext cx="1905000" cy="1905000"/>
          </a:xfrm>
          <a:prstGeom prst="rect">
            <a:avLst/>
          </a:prstGeom>
          <a:ln>
            <a:noFill/>
          </a:ln>
          <a:effectLst>
            <a:outerShdw blurRad="292100" dist="139700" dir="2700000" algn="tl" rotWithShape="0">
              <a:srgbClr val="333333">
                <a:alpha val="65000"/>
              </a:srgbClr>
            </a:outerShdw>
          </a:effectLst>
        </p:spPr>
      </p:pic>
      <p:sp>
        <p:nvSpPr>
          <p:cNvPr id="8" name="ZoneTexte 7"/>
          <p:cNvSpPr txBox="1"/>
          <p:nvPr/>
        </p:nvSpPr>
        <p:spPr>
          <a:xfrm>
            <a:off x="2544793" y="6544675"/>
            <a:ext cx="4891177" cy="307777"/>
          </a:xfrm>
          <a:prstGeom prst="rect">
            <a:avLst/>
          </a:prstGeom>
          <a:solidFill>
            <a:srgbClr val="77933C"/>
          </a:solidFill>
        </p:spPr>
        <p:txBody>
          <a:bodyPr wrap="square" rtlCol="0">
            <a:spAutoFit/>
          </a:bodyPr>
          <a:lstStyle/>
          <a:p>
            <a:r>
              <a:rPr lang="fr-FR" sz="1400" dirty="0">
                <a:solidFill>
                  <a:schemeClr val="bg1"/>
                </a:solidFill>
              </a:rPr>
              <a:t>Système de formation Villes MED DURABLES</a:t>
            </a:r>
          </a:p>
        </p:txBody>
      </p:sp>
      <p:sp>
        <p:nvSpPr>
          <p:cNvPr id="9" name="ZoneTexte 8"/>
          <p:cNvSpPr txBox="1"/>
          <p:nvPr/>
        </p:nvSpPr>
        <p:spPr>
          <a:xfrm>
            <a:off x="2199735" y="6073057"/>
            <a:ext cx="5727941" cy="461665"/>
          </a:xfrm>
          <a:prstGeom prst="rect">
            <a:avLst/>
          </a:prstGeom>
          <a:solidFill>
            <a:schemeClr val="bg1"/>
          </a:solidFill>
        </p:spPr>
        <p:txBody>
          <a:bodyPr wrap="square" rtlCol="0">
            <a:spAutoFit/>
          </a:bodyPr>
          <a:lstStyle/>
          <a:p>
            <a:r>
              <a:rPr lang="fr-FR" sz="1200" dirty="0"/>
              <a:t>Module de formation 3</a:t>
            </a:r>
            <a:endParaRPr lang="fr-FR" sz="1050" dirty="0"/>
          </a:p>
          <a:p>
            <a:r>
              <a:rPr lang="fr-FR" sz="1200" dirty="0"/>
              <a:t>Calcul des critères d'évaluation de </a:t>
            </a:r>
            <a:r>
              <a:rPr lang="fr-FR" sz="1200" dirty="0" err="1"/>
              <a:t>SBTool</a:t>
            </a:r>
            <a:r>
              <a:rPr lang="fr-FR" sz="1200" dirty="0"/>
              <a:t> – Échelle du </a:t>
            </a:r>
            <a:r>
              <a:rPr lang="fr-FR" sz="1200" dirty="0" smtClean="0"/>
              <a:t>bâtiment</a:t>
            </a:r>
            <a:endParaRPr lang="fr-FR" sz="1400" dirty="0"/>
          </a:p>
        </p:txBody>
      </p:sp>
    </p:spTree>
    <p:extLst>
      <p:ext uri="{BB962C8B-B14F-4D97-AF65-F5344CB8AC3E}">
        <p14:creationId xmlns="" xmlns:p14="http://schemas.microsoft.com/office/powerpoint/2010/main" val="21796246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 xmlns:a16="http://schemas.microsoft.com/office/drawing/2014/main" id="{86F2EB93-A63A-4210-B86A-E5FCAD7D8D7F}"/>
              </a:ext>
            </a:extLst>
          </p:cNvPr>
          <p:cNvSpPr>
            <a:spLocks noGrp="1"/>
          </p:cNvSpPr>
          <p:nvPr>
            <p:ph idx="1"/>
          </p:nvPr>
        </p:nvSpPr>
        <p:spPr>
          <a:xfrm>
            <a:off x="268224" y="1121664"/>
            <a:ext cx="8583168" cy="4630649"/>
          </a:xfrm>
        </p:spPr>
        <p:txBody>
          <a:bodyPr>
            <a:normAutofit/>
          </a:bodyPr>
          <a:lstStyle/>
          <a:p>
            <a:pPr marL="0" indent="0">
              <a:buNone/>
            </a:pPr>
            <a:r>
              <a:rPr lang="en-US" sz="2400" b="1" u="sng" dirty="0" smtClean="0">
                <a:latin typeface="Calibri" panose="020F0502020204030204" pitchFamily="34" charset="0"/>
                <a:cs typeface="Calibri" panose="020F0502020204030204" pitchFamily="34" charset="0"/>
              </a:rPr>
              <a:t>DESCRIPTION</a:t>
            </a:r>
            <a:endParaRPr lang="en-US" sz="2400" b="1" u="sng" dirty="0">
              <a:latin typeface="Calibri" panose="020F0502020204030204" pitchFamily="34" charset="0"/>
              <a:cs typeface="Calibri" panose="020F0502020204030204" pitchFamily="34" charset="0"/>
            </a:endParaRPr>
          </a:p>
          <a:p>
            <a:pPr marL="0" indent="0">
              <a:buNone/>
            </a:pPr>
            <a:endParaRPr lang="it-IT" sz="2400" dirty="0"/>
          </a:p>
          <a:p>
            <a:pPr marL="0" indent="0">
              <a:buNone/>
            </a:pPr>
            <a:r>
              <a:rPr lang="en-US" sz="2400" dirty="0">
                <a:latin typeface="Calibri" panose="020F0502020204030204" pitchFamily="34" charset="0"/>
              </a:rPr>
              <a:t>L'</a:t>
            </a:r>
            <a:r>
              <a:rPr lang="en-US" sz="2400" dirty="0" smtClean="0">
                <a:latin typeface="Calibri" panose="020F0502020204030204" pitchFamily="34" charset="0"/>
              </a:rPr>
              <a:t>indicateur </a:t>
            </a:r>
            <a:r>
              <a:rPr lang="en-US" sz="2400" dirty="0">
                <a:latin typeface="Calibri" panose="020F0502020204030204" pitchFamily="34" charset="0"/>
              </a:rPr>
              <a:t>se concentre sur les coûts de l'</a:t>
            </a:r>
            <a:r>
              <a:rPr lang="en-US" sz="2400" dirty="0" smtClean="0">
                <a:latin typeface="Calibri" panose="020F0502020204030204" pitchFamily="34" charset="0"/>
              </a:rPr>
              <a:t>énergie </a:t>
            </a:r>
            <a:r>
              <a:rPr lang="en-US" sz="2400" b="1" dirty="0">
                <a:latin typeface="Calibri" panose="020F0502020204030204" pitchFamily="34" charset="0"/>
              </a:rPr>
              <a:t>thermique</a:t>
            </a:r>
            <a:r>
              <a:rPr lang="en-US" sz="2400" dirty="0">
                <a:latin typeface="Calibri" panose="020F0502020204030204" pitchFamily="34" charset="0"/>
              </a:rPr>
              <a:t> et </a:t>
            </a:r>
            <a:r>
              <a:rPr lang="en-US" sz="2400" b="1" dirty="0">
                <a:latin typeface="Calibri" panose="020F0502020204030204" pitchFamily="34" charset="0"/>
              </a:rPr>
              <a:t>électrique</a:t>
            </a:r>
            <a:r>
              <a:rPr lang="en-US" sz="2400" dirty="0">
                <a:latin typeface="Calibri" panose="020F0502020204030204" pitchFamily="34" charset="0"/>
              </a:rPr>
              <a:t> pendant le fonctionnement pour toutes les utilisations.</a:t>
            </a:r>
          </a:p>
        </p:txBody>
      </p:sp>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63032"/>
            <a:ext cx="2133600" cy="294968"/>
          </a:xfrm>
        </p:spPr>
        <p:txBody>
          <a:bodyPr/>
          <a:lstStyle/>
          <a:p>
            <a:fld id="{243FB592-B9A9-49AA-A86F-4031F7B97808}" type="slidenum">
              <a:rPr lang="en-US" smtClean="0"/>
              <a:pPr/>
              <a:t>5</a:t>
            </a:fld>
            <a:endParaRPr lang="en-US" dirty="0"/>
          </a:p>
        </p:txBody>
      </p:sp>
      <p:sp>
        <p:nvSpPr>
          <p:cNvPr id="6" name="Titolo 1">
            <a:extLst>
              <a:ext uri="{FF2B5EF4-FFF2-40B4-BE49-F238E27FC236}">
                <a16:creationId xmlns=""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G.1.4 COÛT </a:t>
            </a:r>
            <a:r>
              <a:rPr sz="2800" smtClean="0"/>
              <a:t>DE L'ÉNERGIE</a:t>
            </a:r>
            <a:endParaRPr lang="it-IT" sz="2800" dirty="0"/>
          </a:p>
        </p:txBody>
      </p:sp>
      <p:sp>
        <p:nvSpPr>
          <p:cNvPr id="7" name="Segnaposto contenuto 2">
            <a:extLst>
              <a:ext uri="{FF2B5EF4-FFF2-40B4-BE49-F238E27FC236}">
                <a16:creationId xmlns="" xmlns:a16="http://schemas.microsoft.com/office/drawing/2014/main" id="{86F2EB93-A63A-4210-B86A-E5FCAD7D8D7F}"/>
              </a:ext>
            </a:extLst>
          </p:cNvPr>
          <p:cNvSpPr txBox="1">
            <a:spLocks/>
          </p:cNvSpPr>
          <p:nvPr/>
        </p:nvSpPr>
        <p:spPr>
          <a:xfrm>
            <a:off x="745889" y="4563067"/>
            <a:ext cx="7561770" cy="111796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1200"/>
              </a:spcBef>
              <a:buNone/>
            </a:pPr>
            <a:r>
              <a:rPr lang="en-US" sz="2000" dirty="0" smtClean="0"/>
              <a:t>Les conditions thermiques internes et la qualité de l'environnement sont une priorité</a:t>
            </a:r>
            <a:endParaRPr lang="el-GR" sz="2000" dirty="0"/>
          </a:p>
        </p:txBody>
      </p:sp>
      <p:pic>
        <p:nvPicPr>
          <p:cNvPr id="8" name="Picture 4"/>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67377" y="4559773"/>
            <a:ext cx="378512" cy="36880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9" name="Picture 2">
            <a:hlinkClick r:id="rId3"/>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108829" y="785396"/>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0" name="ZoneTexte 9"/>
          <p:cNvSpPr txBox="1"/>
          <p:nvPr/>
        </p:nvSpPr>
        <p:spPr>
          <a:xfrm>
            <a:off x="2544793" y="6544675"/>
            <a:ext cx="4891177" cy="307777"/>
          </a:xfrm>
          <a:prstGeom prst="rect">
            <a:avLst/>
          </a:prstGeom>
          <a:solidFill>
            <a:srgbClr val="77933C"/>
          </a:solidFill>
        </p:spPr>
        <p:txBody>
          <a:bodyPr wrap="square" rtlCol="0">
            <a:spAutoFit/>
          </a:bodyPr>
          <a:lstStyle/>
          <a:p>
            <a:r>
              <a:rPr lang="fr-FR" sz="1400" dirty="0">
                <a:solidFill>
                  <a:schemeClr val="bg1"/>
                </a:solidFill>
              </a:rPr>
              <a:t>Système de formation Villes MED DURABLES</a:t>
            </a:r>
          </a:p>
        </p:txBody>
      </p:sp>
      <p:sp>
        <p:nvSpPr>
          <p:cNvPr id="11" name="ZoneTexte 10"/>
          <p:cNvSpPr txBox="1"/>
          <p:nvPr/>
        </p:nvSpPr>
        <p:spPr>
          <a:xfrm>
            <a:off x="2199735" y="6073057"/>
            <a:ext cx="5727941" cy="461665"/>
          </a:xfrm>
          <a:prstGeom prst="rect">
            <a:avLst/>
          </a:prstGeom>
          <a:solidFill>
            <a:schemeClr val="bg1"/>
          </a:solidFill>
        </p:spPr>
        <p:txBody>
          <a:bodyPr wrap="square" rtlCol="0">
            <a:spAutoFit/>
          </a:bodyPr>
          <a:lstStyle/>
          <a:p>
            <a:r>
              <a:rPr lang="fr-FR" sz="1200" dirty="0"/>
              <a:t>Module de formation 3</a:t>
            </a:r>
            <a:endParaRPr lang="fr-FR" sz="1050" dirty="0"/>
          </a:p>
          <a:p>
            <a:r>
              <a:rPr lang="fr-FR" sz="1200" dirty="0"/>
              <a:t>Calcul des critères d'évaluation de </a:t>
            </a:r>
            <a:r>
              <a:rPr lang="fr-FR" sz="1200" dirty="0" err="1"/>
              <a:t>SBTool</a:t>
            </a:r>
            <a:r>
              <a:rPr lang="fr-FR" sz="1200" dirty="0"/>
              <a:t> – Échelle du </a:t>
            </a:r>
            <a:r>
              <a:rPr lang="fr-FR" sz="1200" dirty="0" smtClean="0"/>
              <a:t>bâtiment</a:t>
            </a:r>
            <a:endParaRPr lang="fr-FR" sz="1400" dirty="0"/>
          </a:p>
        </p:txBody>
      </p:sp>
    </p:spTree>
    <p:extLst>
      <p:ext uri="{BB962C8B-B14F-4D97-AF65-F5344CB8AC3E}">
        <p14:creationId xmlns="" xmlns:p14="http://schemas.microsoft.com/office/powerpoint/2010/main" val="36847582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pPr/>
              <a:t>6</a:t>
            </a:fld>
            <a:endParaRPr lang="en-US" dirty="0"/>
          </a:p>
        </p:txBody>
      </p:sp>
      <p:pic>
        <p:nvPicPr>
          <p:cNvPr id="10" name="Picture 2">
            <a:hlinkClick r:id="rId2"/>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8" name="Segnaposto contenuto 2">
            <a:extLst>
              <a:ext uri="{FF2B5EF4-FFF2-40B4-BE49-F238E27FC236}">
                <a16:creationId xmlns="" xmlns:a16="http://schemas.microsoft.com/office/drawing/2014/main" id="{86F2EB93-A63A-4210-B86A-E5FCAD7D8D7F}"/>
              </a:ext>
            </a:extLst>
          </p:cNvPr>
          <p:cNvSpPr txBox="1">
            <a:spLocks/>
          </p:cNvSpPr>
          <p:nvPr/>
        </p:nvSpPr>
        <p:spPr>
          <a:xfrm>
            <a:off x="243150" y="1372006"/>
            <a:ext cx="8678781" cy="451938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300"/>
              </a:spcBef>
              <a:buNone/>
            </a:pPr>
            <a:r>
              <a:rPr lang="en-GB" sz="2000" dirty="0"/>
              <a:t>La limite d'évaluation est le </a:t>
            </a:r>
            <a:r>
              <a:rPr lang="en-GB" sz="2000" dirty="0" smtClean="0"/>
              <a:t>bâtiment</a:t>
            </a:r>
          </a:p>
          <a:p>
            <a:pPr marL="0" indent="0">
              <a:spcBef>
                <a:spcPts val="300"/>
              </a:spcBef>
              <a:buNone/>
            </a:pPr>
            <a:endParaRPr lang="en-US" sz="700" dirty="0" smtClean="0"/>
          </a:p>
          <a:p>
            <a:pPr marL="0" indent="0">
              <a:spcBef>
                <a:spcPts val="300"/>
              </a:spcBef>
              <a:buNone/>
            </a:pPr>
            <a:r>
              <a:rPr lang="en-US" sz="2000" dirty="0" smtClean="0"/>
              <a:t>Le champ d'application de l'indicateur comprend les utilisations énergétiques suivantes, également </a:t>
            </a:r>
            <a:r>
              <a:rPr lang="en-US" sz="2000" dirty="0"/>
              <a:t>dénommées </a:t>
            </a:r>
            <a:r>
              <a:rPr lang="en-US" sz="2000" b="1" dirty="0"/>
              <a:t>utilisations </a:t>
            </a:r>
            <a:r>
              <a:rPr lang="en-US" sz="2000" b="1" dirty="0" smtClean="0"/>
              <a:t>finales </a:t>
            </a:r>
            <a:r>
              <a:rPr lang="en-US" sz="2000" dirty="0" smtClean="0"/>
              <a:t>et </a:t>
            </a:r>
            <a:r>
              <a:rPr lang="en-US" sz="2000" b="1" dirty="0" smtClean="0"/>
              <a:t>services techniques de </a:t>
            </a:r>
            <a:r>
              <a:rPr lang="en-US" sz="2000" b="1" dirty="0"/>
              <a:t>construction</a:t>
            </a:r>
            <a:r>
              <a:rPr lang="en-US" sz="2000" b="1" dirty="0" smtClean="0"/>
              <a:t> du bâtiment </a:t>
            </a:r>
            <a:r>
              <a:rPr lang="el-GR" sz="2000" dirty="0" smtClean="0"/>
              <a:t>:</a:t>
            </a:r>
            <a:endParaRPr lang="en-US" sz="2000" dirty="0" smtClean="0"/>
          </a:p>
          <a:p>
            <a:pPr>
              <a:spcBef>
                <a:spcPts val="300"/>
              </a:spcBef>
              <a:buFont typeface="Courier New" panose="02070309020205020404" pitchFamily="49" charset="0"/>
              <a:buChar char="o"/>
            </a:pPr>
            <a:r>
              <a:rPr lang="en-US" sz="2000" dirty="0"/>
              <a:t>chauffage, </a:t>
            </a:r>
          </a:p>
          <a:p>
            <a:pPr>
              <a:spcBef>
                <a:spcPts val="300"/>
              </a:spcBef>
              <a:buFont typeface="Courier New" panose="02070309020205020404" pitchFamily="49" charset="0"/>
              <a:buChar char="o"/>
            </a:pPr>
            <a:r>
              <a:rPr lang="en-US" sz="2000" dirty="0"/>
              <a:t>refroidissement, </a:t>
            </a:r>
          </a:p>
          <a:p>
            <a:pPr>
              <a:spcBef>
                <a:spcPts val="300"/>
              </a:spcBef>
              <a:buFont typeface="Courier New" panose="02070309020205020404" pitchFamily="49" charset="0"/>
              <a:buChar char="o"/>
            </a:pPr>
            <a:r>
              <a:rPr lang="en-US" sz="2000" dirty="0"/>
              <a:t>ventilation, </a:t>
            </a:r>
          </a:p>
          <a:p>
            <a:pPr>
              <a:spcBef>
                <a:spcPts val="300"/>
              </a:spcBef>
              <a:buFont typeface="Courier New" panose="02070309020205020404" pitchFamily="49" charset="0"/>
              <a:buChar char="o"/>
            </a:pPr>
            <a:r>
              <a:rPr lang="en-US" sz="2000" dirty="0"/>
              <a:t>eau chaude sanitaire, </a:t>
            </a:r>
          </a:p>
          <a:p>
            <a:pPr>
              <a:spcBef>
                <a:spcPts val="300"/>
              </a:spcBef>
              <a:buFont typeface="Courier New" panose="02070309020205020404" pitchFamily="49" charset="0"/>
              <a:buChar char="o"/>
            </a:pPr>
            <a:r>
              <a:rPr lang="en-US" sz="2000" dirty="0"/>
              <a:t>l'éclairage, </a:t>
            </a:r>
          </a:p>
          <a:p>
            <a:pPr>
              <a:spcBef>
                <a:spcPts val="300"/>
              </a:spcBef>
              <a:buFont typeface="Courier New" panose="02070309020205020404" pitchFamily="49" charset="0"/>
              <a:buChar char="o"/>
            </a:pPr>
            <a:r>
              <a:rPr lang="en-US" sz="2000" dirty="0" smtClean="0"/>
              <a:t>auxiliaires,</a:t>
            </a:r>
            <a:endParaRPr lang="en-US" sz="2000" dirty="0"/>
          </a:p>
          <a:p>
            <a:pPr>
              <a:spcBef>
                <a:spcPts val="300"/>
              </a:spcBef>
              <a:buFont typeface="Courier New" panose="02070309020205020404" pitchFamily="49" charset="0"/>
              <a:buChar char="o"/>
            </a:pPr>
            <a:r>
              <a:rPr lang="en-US" sz="2000" dirty="0" smtClean="0"/>
              <a:t>appareils</a:t>
            </a:r>
            <a:r>
              <a:rPr lang="el-GR" sz="2000" dirty="0" smtClean="0"/>
              <a:t>,</a:t>
            </a:r>
          </a:p>
          <a:p>
            <a:pPr>
              <a:spcBef>
                <a:spcPts val="300"/>
              </a:spcBef>
              <a:buFont typeface="Courier New" panose="02070309020205020404" pitchFamily="49" charset="0"/>
              <a:buChar char="o"/>
            </a:pPr>
            <a:r>
              <a:rPr lang="en-US" sz="2000" dirty="0" smtClean="0"/>
              <a:t>ascenseurs</a:t>
            </a:r>
            <a:endParaRPr lang="el-GR" sz="2000" dirty="0" smtClean="0"/>
          </a:p>
          <a:p>
            <a:pPr>
              <a:spcBef>
                <a:spcPts val="300"/>
              </a:spcBef>
              <a:buFont typeface="Courier New" panose="02070309020205020404" pitchFamily="49" charset="0"/>
              <a:buChar char="o"/>
            </a:pPr>
            <a:r>
              <a:rPr lang="en-US" sz="2000" dirty="0" smtClean="0"/>
              <a:t>appareils de cuisson</a:t>
            </a:r>
            <a:endParaRPr lang="en-US" sz="2000" dirty="0"/>
          </a:p>
        </p:txBody>
      </p:sp>
      <p:grpSp>
        <p:nvGrpSpPr>
          <p:cNvPr id="4" name="Group 3"/>
          <p:cNvGrpSpPr/>
          <p:nvPr/>
        </p:nvGrpSpPr>
        <p:grpSpPr>
          <a:xfrm>
            <a:off x="4425734" y="5238462"/>
            <a:ext cx="3834346" cy="588272"/>
            <a:chOff x="4425733" y="5238462"/>
            <a:chExt cx="4023726" cy="588272"/>
          </a:xfrm>
        </p:grpSpPr>
        <p:sp>
          <p:nvSpPr>
            <p:cNvPr id="60" name="Rectangle 59"/>
            <p:cNvSpPr/>
            <p:nvPr/>
          </p:nvSpPr>
          <p:spPr>
            <a:xfrm>
              <a:off x="4804245" y="5241959"/>
              <a:ext cx="3645214" cy="584775"/>
            </a:xfrm>
            <a:prstGeom prst="rect">
              <a:avLst/>
            </a:prstGeom>
          </p:spPr>
          <p:txBody>
            <a:bodyPr wrap="square">
              <a:spAutoFit/>
            </a:bodyPr>
            <a:lstStyle/>
            <a:p>
              <a:r>
                <a:rPr lang="en-US" sz="1600" i="1" dirty="0" smtClean="0"/>
                <a:t>Les données de </a:t>
              </a:r>
              <a:r>
                <a:rPr lang="el-GR" sz="1600" i="1" dirty="0"/>
                <a:t>Β.1.2 et </a:t>
              </a:r>
              <a:r>
                <a:rPr lang="el-GR" sz="1600" i="1" dirty="0" smtClean="0"/>
                <a:t>Β.1.3</a:t>
              </a:r>
              <a:r>
                <a:rPr lang="en-US" sz="1600" i="1" dirty="0" smtClean="0"/>
                <a:t> doivent être utilisées avec précaution</a:t>
              </a:r>
              <a:endParaRPr lang="en-GB" sz="1600" b="1" i="1" dirty="0">
                <a:solidFill>
                  <a:srgbClr val="FF0000"/>
                </a:solidFill>
              </a:endParaRPr>
            </a:p>
          </p:txBody>
        </p:sp>
        <p:pic>
          <p:nvPicPr>
            <p:cNvPr id="61" name="Picture 4"/>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4425733" y="5238462"/>
              <a:ext cx="378512" cy="368806"/>
            </a:xfrm>
            <a:prstGeom prst="rect">
              <a:avLst/>
            </a:prstGeom>
            <a:solidFill>
              <a:srgbClr val="FFFF00"/>
            </a:solidFill>
            <a:ln>
              <a:noFill/>
            </a:ln>
            <a:extLst/>
          </p:spPr>
        </p:pic>
      </p:grpSp>
      <p:sp>
        <p:nvSpPr>
          <p:cNvPr id="62" name="Titolo 1">
            <a:extLst>
              <a:ext uri="{FF2B5EF4-FFF2-40B4-BE49-F238E27FC236}">
                <a16:creationId xmlns=""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G.1.4 COÛT DE L'ÉNERGIE</a:t>
            </a:r>
            <a:endParaRPr lang="it-IT" sz="2800" dirty="0">
              <a:solidFill>
                <a:srgbClr val="FF0000"/>
              </a:solidFill>
            </a:endParaRPr>
          </a:p>
        </p:txBody>
      </p:sp>
      <p:sp>
        <p:nvSpPr>
          <p:cNvPr id="12" name="Segnaposto contenuto 2">
            <a:extLst>
              <a:ext uri="{FF2B5EF4-FFF2-40B4-BE49-F238E27FC236}">
                <a16:creationId xmlns="" xmlns:a16="http://schemas.microsoft.com/office/drawing/2014/main" id="{86F2EB93-A63A-4210-B86A-E5FCAD7D8D7F}"/>
              </a:ext>
            </a:extLst>
          </p:cNvPr>
          <p:cNvSpPr txBox="1">
            <a:spLocks/>
          </p:cNvSpPr>
          <p:nvPr/>
        </p:nvSpPr>
        <p:spPr>
          <a:xfrm>
            <a:off x="171746" y="910833"/>
            <a:ext cx="8432156" cy="48574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b="1" u="sng" dirty="0" smtClean="0">
                <a:latin typeface="Calibri" panose="020F0502020204030204" pitchFamily="34" charset="0"/>
                <a:cs typeface="Calibri" panose="020F0502020204030204" pitchFamily="34" charset="0"/>
              </a:rPr>
              <a:t>LIMITE ET ÉTENDUE</a:t>
            </a:r>
          </a:p>
        </p:txBody>
      </p:sp>
      <p:pic>
        <p:nvPicPr>
          <p:cNvPr id="15" name="Picture 2">
            <a:hlinkClick r:id="rId2"/>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108829" y="785396"/>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1" name="ZoneTexte 10"/>
          <p:cNvSpPr txBox="1"/>
          <p:nvPr/>
        </p:nvSpPr>
        <p:spPr>
          <a:xfrm>
            <a:off x="2544793" y="6544675"/>
            <a:ext cx="4891177" cy="307777"/>
          </a:xfrm>
          <a:prstGeom prst="rect">
            <a:avLst/>
          </a:prstGeom>
          <a:solidFill>
            <a:srgbClr val="77933C"/>
          </a:solidFill>
        </p:spPr>
        <p:txBody>
          <a:bodyPr wrap="square" rtlCol="0">
            <a:spAutoFit/>
          </a:bodyPr>
          <a:lstStyle/>
          <a:p>
            <a:r>
              <a:rPr lang="fr-FR" sz="1400" dirty="0">
                <a:solidFill>
                  <a:schemeClr val="bg1"/>
                </a:solidFill>
              </a:rPr>
              <a:t>Système de formation Villes MED DURABLES</a:t>
            </a:r>
          </a:p>
        </p:txBody>
      </p:sp>
      <p:sp>
        <p:nvSpPr>
          <p:cNvPr id="13" name="ZoneTexte 12"/>
          <p:cNvSpPr txBox="1"/>
          <p:nvPr/>
        </p:nvSpPr>
        <p:spPr>
          <a:xfrm>
            <a:off x="2199735" y="6073057"/>
            <a:ext cx="5727941" cy="461665"/>
          </a:xfrm>
          <a:prstGeom prst="rect">
            <a:avLst/>
          </a:prstGeom>
          <a:solidFill>
            <a:schemeClr val="bg1"/>
          </a:solidFill>
        </p:spPr>
        <p:txBody>
          <a:bodyPr wrap="square" rtlCol="0">
            <a:spAutoFit/>
          </a:bodyPr>
          <a:lstStyle/>
          <a:p>
            <a:r>
              <a:rPr lang="fr-FR" sz="1200" dirty="0"/>
              <a:t>Module de formation 3</a:t>
            </a:r>
            <a:endParaRPr lang="fr-FR" sz="1050" dirty="0"/>
          </a:p>
          <a:p>
            <a:r>
              <a:rPr lang="fr-FR" sz="1200" dirty="0"/>
              <a:t>Calcul des critères d'évaluation de </a:t>
            </a:r>
            <a:r>
              <a:rPr lang="fr-FR" sz="1200" dirty="0" err="1"/>
              <a:t>SBTool</a:t>
            </a:r>
            <a:r>
              <a:rPr lang="fr-FR" sz="1200" dirty="0"/>
              <a:t> – Échelle du </a:t>
            </a:r>
            <a:r>
              <a:rPr lang="fr-FR" sz="1200" dirty="0" smtClean="0"/>
              <a:t>bâtiment</a:t>
            </a:r>
            <a:endParaRPr lang="fr-FR" sz="1400" dirty="0"/>
          </a:p>
        </p:txBody>
      </p:sp>
    </p:spTree>
    <p:extLst>
      <p:ext uri="{BB962C8B-B14F-4D97-AF65-F5344CB8AC3E}">
        <p14:creationId xmlns="" xmlns:p14="http://schemas.microsoft.com/office/powerpoint/2010/main" val="25569070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 xmlns:a16="http://schemas.microsoft.com/office/drawing/2014/main" id="{86F2EB93-A63A-4210-B86A-E5FCAD7D8D7F}"/>
              </a:ext>
            </a:extLst>
          </p:cNvPr>
          <p:cNvSpPr>
            <a:spLocks noGrp="1"/>
          </p:cNvSpPr>
          <p:nvPr>
            <p:ph idx="1"/>
          </p:nvPr>
        </p:nvSpPr>
        <p:spPr>
          <a:xfrm>
            <a:off x="268224" y="1048512"/>
            <a:ext cx="8418576" cy="4754880"/>
          </a:xfrm>
        </p:spPr>
        <p:txBody>
          <a:bodyPr>
            <a:normAutofit fontScale="92500" lnSpcReduction="20000"/>
          </a:bodyPr>
          <a:lstStyle/>
          <a:p>
            <a:pPr marL="0" indent="0">
              <a:buNone/>
            </a:pPr>
            <a:r>
              <a:rPr lang="en-US" sz="2400" b="1" u="sng" dirty="0">
                <a:latin typeface="Calibri" panose="020F0502020204030204" pitchFamily="34" charset="0"/>
                <a:cs typeface="Calibri" panose="020F0502020204030204" pitchFamily="34" charset="0"/>
              </a:rPr>
              <a:t>MÉTHODE D'ÉVALUATION</a:t>
            </a:r>
          </a:p>
          <a:p>
            <a:pPr marL="0" indent="0">
              <a:buNone/>
            </a:pPr>
            <a:endParaRPr lang="en-US" sz="2400" b="1" u="sng" dirty="0">
              <a:latin typeface="Calibri" panose="020F0502020204030204" pitchFamily="34" charset="0"/>
            </a:endParaRPr>
          </a:p>
          <a:p>
            <a:pPr marL="0" indent="0">
              <a:buNone/>
            </a:pPr>
            <a:r>
              <a:rPr lang="en-US" sz="2400" dirty="0"/>
              <a:t>Les rapports peuvent être fondés sur une estimation du rendement au stade de la conception et après la surveillance du rendement pendant l'occupation normale du bâtiment. Cela signifie qu'ils peuvent être utilisés par toute une série d'acteurs du projet, y compris pendant la phase de conception, pour estimer la performance future et la performance après l'occupation afin de vérifier la performance réelle du bâtiment par rapport aux prévisions de coûts à court, moyen et long terme.</a:t>
            </a:r>
          </a:p>
          <a:p>
            <a:pPr marL="0" indent="0">
              <a:buNone/>
            </a:pPr>
            <a:endParaRPr lang="en-US" sz="2400" dirty="0"/>
          </a:p>
          <a:p>
            <a:pPr marL="0" indent="0">
              <a:buNone/>
            </a:pPr>
            <a:r>
              <a:rPr lang="en-US" sz="2400" dirty="0"/>
              <a:t>Dans le cas des bâtiments existants, le coût annuel total de la consommation réelle d'énergie thermique et électrique provenant des factures d'énergie devrait être calculé sur la base du coût moyen de l'énergie sur une période de trois ans.</a:t>
            </a:r>
          </a:p>
          <a:p>
            <a:pPr marL="0" indent="0">
              <a:buNone/>
            </a:pPr>
            <a:endParaRPr lang="it-IT" sz="2400" dirty="0"/>
          </a:p>
        </p:txBody>
      </p:sp>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85155"/>
            <a:ext cx="2133600" cy="272845"/>
          </a:xfrm>
        </p:spPr>
        <p:txBody>
          <a:bodyPr/>
          <a:lstStyle/>
          <a:p>
            <a:fld id="{243FB592-B9A9-49AA-A86F-4031F7B97808}" type="slidenum">
              <a:rPr lang="en-US" smtClean="0"/>
              <a:pPr/>
              <a:t>7</a:t>
            </a:fld>
            <a:endParaRPr lang="en-US"/>
          </a:p>
        </p:txBody>
      </p:sp>
      <p:sp>
        <p:nvSpPr>
          <p:cNvPr id="6" name="Titolo 1">
            <a:extLst>
              <a:ext uri="{FF2B5EF4-FFF2-40B4-BE49-F238E27FC236}">
                <a16:creationId xmlns=""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G.1.4 COÛT </a:t>
            </a:r>
            <a:r>
              <a:rPr sz="2800" smtClean="0"/>
              <a:t>DE L'ÉNERGIE</a:t>
            </a:r>
            <a:endParaRPr lang="it-IT" sz="2800" dirty="0"/>
          </a:p>
        </p:txBody>
      </p:sp>
      <p:pic>
        <p:nvPicPr>
          <p:cNvPr id="7" name="Picture 2">
            <a:hlinkClick r:id="rId2"/>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108829" y="785396"/>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8" name="ZoneTexte 7"/>
          <p:cNvSpPr txBox="1"/>
          <p:nvPr/>
        </p:nvSpPr>
        <p:spPr>
          <a:xfrm>
            <a:off x="2544793" y="6544675"/>
            <a:ext cx="4891177" cy="307777"/>
          </a:xfrm>
          <a:prstGeom prst="rect">
            <a:avLst/>
          </a:prstGeom>
          <a:solidFill>
            <a:srgbClr val="77933C"/>
          </a:solidFill>
        </p:spPr>
        <p:txBody>
          <a:bodyPr wrap="square" rtlCol="0">
            <a:spAutoFit/>
          </a:bodyPr>
          <a:lstStyle/>
          <a:p>
            <a:r>
              <a:rPr lang="fr-FR" sz="1400" dirty="0">
                <a:solidFill>
                  <a:schemeClr val="bg1"/>
                </a:solidFill>
              </a:rPr>
              <a:t>Système de formation Villes MED DURABLES</a:t>
            </a:r>
          </a:p>
        </p:txBody>
      </p:sp>
      <p:sp>
        <p:nvSpPr>
          <p:cNvPr id="9" name="ZoneTexte 8"/>
          <p:cNvSpPr txBox="1"/>
          <p:nvPr/>
        </p:nvSpPr>
        <p:spPr>
          <a:xfrm>
            <a:off x="2199735" y="6073057"/>
            <a:ext cx="5727941" cy="461665"/>
          </a:xfrm>
          <a:prstGeom prst="rect">
            <a:avLst/>
          </a:prstGeom>
          <a:solidFill>
            <a:schemeClr val="bg1"/>
          </a:solidFill>
        </p:spPr>
        <p:txBody>
          <a:bodyPr wrap="square" rtlCol="0">
            <a:spAutoFit/>
          </a:bodyPr>
          <a:lstStyle/>
          <a:p>
            <a:r>
              <a:rPr lang="fr-FR" sz="1200" dirty="0"/>
              <a:t>Module de formation 3</a:t>
            </a:r>
            <a:endParaRPr lang="fr-FR" sz="1050" dirty="0"/>
          </a:p>
          <a:p>
            <a:r>
              <a:rPr lang="fr-FR" sz="1200" dirty="0"/>
              <a:t>Calcul des critères d'évaluation de </a:t>
            </a:r>
            <a:r>
              <a:rPr lang="fr-FR" sz="1200" dirty="0" err="1"/>
              <a:t>SBTool</a:t>
            </a:r>
            <a:r>
              <a:rPr lang="fr-FR" sz="1200" dirty="0"/>
              <a:t> – Échelle du </a:t>
            </a:r>
            <a:r>
              <a:rPr lang="fr-FR" sz="1200" dirty="0" smtClean="0"/>
              <a:t>bâtiment</a:t>
            </a:r>
            <a:endParaRPr lang="fr-FR" sz="1400" dirty="0"/>
          </a:p>
        </p:txBody>
      </p:sp>
    </p:spTree>
    <p:extLst>
      <p:ext uri="{BB962C8B-B14F-4D97-AF65-F5344CB8AC3E}">
        <p14:creationId xmlns="" xmlns:p14="http://schemas.microsoft.com/office/powerpoint/2010/main" val="22484154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80094"/>
            <a:ext cx="2133600" cy="277906"/>
          </a:xfrm>
        </p:spPr>
        <p:txBody>
          <a:bodyPr/>
          <a:lstStyle/>
          <a:p>
            <a:fld id="{243FB592-B9A9-49AA-A86F-4031F7B97808}" type="slidenum">
              <a:rPr lang="en-US" smtClean="0"/>
              <a:pPr/>
              <a:t>8</a:t>
            </a:fld>
            <a:endParaRPr lang="en-US"/>
          </a:p>
        </p:txBody>
      </p:sp>
      <p:pic>
        <p:nvPicPr>
          <p:cNvPr id="17" name="Picture 2">
            <a:hlinkClick r:id="rId3"/>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9" name="Segnaposto contenuto 2">
            <a:extLst>
              <a:ext uri="{FF2B5EF4-FFF2-40B4-BE49-F238E27FC236}">
                <a16:creationId xmlns="" xmlns:a16="http://schemas.microsoft.com/office/drawing/2014/main" id="{86F2EB93-A63A-4210-B86A-E5FCAD7D8D7F}"/>
              </a:ext>
            </a:extLst>
          </p:cNvPr>
          <p:cNvSpPr txBox="1">
            <a:spLocks/>
          </p:cNvSpPr>
          <p:nvPr/>
        </p:nvSpPr>
        <p:spPr>
          <a:xfrm>
            <a:off x="268224" y="902208"/>
            <a:ext cx="7342812"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u="sng" dirty="0">
                <a:latin typeface="Calibri" panose="020F0502020204030204" pitchFamily="34" charset="0"/>
                <a:cs typeface="Calibri" panose="020F0502020204030204" pitchFamily="34" charset="0"/>
              </a:rPr>
              <a:t>MÉTHODE D'ÉVALUATION - PHASE DE CONCEPTION</a:t>
            </a:r>
          </a:p>
        </p:txBody>
      </p:sp>
      <p:sp>
        <p:nvSpPr>
          <p:cNvPr id="16" name="Segnaposto contenuto 2">
            <a:extLst>
              <a:ext uri="{FF2B5EF4-FFF2-40B4-BE49-F238E27FC236}">
                <a16:creationId xmlns="" xmlns:a16="http://schemas.microsoft.com/office/drawing/2014/main" id="{86F2EB93-A63A-4210-B86A-E5FCAD7D8D7F}"/>
              </a:ext>
            </a:extLst>
          </p:cNvPr>
          <p:cNvSpPr txBox="1">
            <a:spLocks/>
          </p:cNvSpPr>
          <p:nvPr/>
        </p:nvSpPr>
        <p:spPr>
          <a:xfrm>
            <a:off x="243150" y="1394021"/>
            <a:ext cx="8900850" cy="349581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800" b="1" dirty="0">
                <a:solidFill>
                  <a:schemeClr val="tx1">
                    <a:lumMod val="50000"/>
                    <a:lumOff val="50000"/>
                  </a:schemeClr>
                </a:solidFill>
              </a:rPr>
              <a:t>Les étapes de calcul pour les bâtiments neufs (de conception) sont les suivantes </a:t>
            </a:r>
            <a:r>
              <a:rPr lang="en-US" sz="1800" b="1" dirty="0" smtClean="0">
                <a:solidFill>
                  <a:schemeClr val="tx1">
                    <a:lumMod val="50000"/>
                    <a:lumOff val="50000"/>
                  </a:schemeClr>
                </a:solidFill>
              </a:rPr>
              <a:t>:</a:t>
            </a:r>
            <a:endParaRPr lang="el-GR" sz="1800" b="1" dirty="0">
              <a:solidFill>
                <a:schemeClr val="tx1">
                  <a:lumMod val="50000"/>
                  <a:lumOff val="50000"/>
                </a:schemeClr>
              </a:solidFill>
            </a:endParaRPr>
          </a:p>
          <a:p>
            <a:pPr marL="457200" lvl="0" indent="-457200" algn="just">
              <a:buFont typeface="+mj-lt"/>
              <a:buAutoNum type="arabicPeriod"/>
            </a:pPr>
            <a:r>
              <a:rPr lang="el-GR" sz="1800" dirty="0" smtClean="0"/>
              <a:t>Calculer la consommation d'énergie annuelle par source d'énergie pour tous les </a:t>
            </a:r>
            <a:r>
              <a:rPr lang="en-US" sz="1800" dirty="0" smtClean="0"/>
              <a:t>services techniques de bâtiment </a:t>
            </a:r>
            <a:r>
              <a:rPr lang="el-GR" sz="1800" dirty="0" smtClean="0"/>
              <a:t>pris en compte, en </a:t>
            </a:r>
            <a:r>
              <a:rPr lang="en-US" sz="1800" dirty="0" smtClean="0"/>
              <a:t>kilowattheures </a:t>
            </a:r>
            <a:r>
              <a:rPr lang="en-US" sz="1800" dirty="0"/>
              <a:t>par an (</a:t>
            </a:r>
            <a:r>
              <a:rPr lang="en-US" sz="1800" dirty="0" smtClean="0"/>
              <a:t>kWh/an</a:t>
            </a:r>
            <a:r>
              <a:rPr lang="en-US" sz="1800" dirty="0"/>
              <a:t>)</a:t>
            </a:r>
            <a:r>
              <a:rPr lang="en-US" sz="1800" dirty="0" smtClean="0">
                <a:solidFill>
                  <a:prstClr val="black"/>
                </a:solidFill>
              </a:rPr>
              <a:t>. </a:t>
            </a:r>
            <a:endParaRPr lang="en-US" sz="1800" i="1" dirty="0"/>
          </a:p>
          <a:p>
            <a:pPr marL="457200" lvl="0" indent="-457200">
              <a:spcBef>
                <a:spcPts val="0"/>
              </a:spcBef>
              <a:buFont typeface="+mj-lt"/>
              <a:buAutoNum type="arabicPeriod"/>
            </a:pPr>
            <a:r>
              <a:rPr lang="el-GR" sz="1800" dirty="0" smtClean="0"/>
              <a:t>Calculer la </a:t>
            </a:r>
            <a:r>
              <a:rPr lang="en-US" sz="1800" dirty="0" smtClean="0"/>
              <a:t>surface </a:t>
            </a:r>
            <a:r>
              <a:rPr lang="en-US" sz="1800" dirty="0"/>
              <a:t>utile</a:t>
            </a:r>
            <a:r>
              <a:rPr lang="el-GR" sz="1800" dirty="0" smtClean="0"/>
              <a:t> du</a:t>
            </a:r>
            <a:r>
              <a:rPr lang="en-US" sz="1800" dirty="0"/>
              <a:t> plancher intérieur</a:t>
            </a:r>
            <a:r>
              <a:rPr lang="el-GR" sz="1800" dirty="0" smtClean="0"/>
              <a:t> du bâtiment, en mètres </a:t>
            </a:r>
            <a:r>
              <a:rPr lang="en-US" sz="1800" dirty="0" smtClean="0"/>
              <a:t>carrés</a:t>
            </a:r>
            <a:r>
              <a:rPr lang="el-GR" sz="1800" dirty="0" smtClean="0"/>
              <a:t> (m</a:t>
            </a:r>
            <a:r>
              <a:rPr lang="el-GR" sz="1800" baseline="30000" dirty="0" smtClean="0"/>
              <a:t>2</a:t>
            </a:r>
            <a:r>
              <a:rPr lang="el-GR" sz="1800" dirty="0" smtClean="0"/>
              <a:t>)</a:t>
            </a:r>
            <a:endParaRPr lang="en-US" sz="1800" dirty="0" smtClean="0"/>
          </a:p>
          <a:p>
            <a:pPr marL="457200" lvl="0" indent="-457200">
              <a:spcBef>
                <a:spcPts val="0"/>
              </a:spcBef>
              <a:buFont typeface="+mj-lt"/>
              <a:buAutoNum type="arabicPeriod"/>
            </a:pPr>
            <a:r>
              <a:rPr lang="el-GR" sz="1800" dirty="0" smtClean="0"/>
              <a:t>Calculer le coût annuel d'exploitation de chaque source d'énergie, en € par </a:t>
            </a:r>
            <a:r>
              <a:rPr lang="en-US" sz="1800" dirty="0"/>
              <a:t>surface utile au sol du bâtiment </a:t>
            </a:r>
            <a:r>
              <a:rPr lang="el-GR" sz="1800" dirty="0" smtClean="0"/>
              <a:t>(</a:t>
            </a:r>
            <a:r>
              <a:rPr lang="el-GR" sz="1800" dirty="0"/>
              <a:t>€/m</a:t>
            </a:r>
            <a:r>
              <a:rPr lang="el-GR" sz="1800" baseline="30000" dirty="0"/>
              <a:t>2</a:t>
            </a:r>
            <a:r>
              <a:rPr lang="el-GR" sz="1800" dirty="0"/>
              <a:t>/an</a:t>
            </a:r>
            <a:r>
              <a:rPr lang="el-GR" sz="1800" dirty="0" smtClean="0"/>
              <a:t>).</a:t>
            </a:r>
          </a:p>
          <a:p>
            <a:pPr marL="457200" lvl="0" indent="-457200">
              <a:spcBef>
                <a:spcPts val="0"/>
              </a:spcBef>
              <a:buFont typeface="+mj-lt"/>
              <a:buAutoNum type="arabicPeriod"/>
            </a:pPr>
            <a:r>
              <a:rPr lang="el-GR" sz="1800" dirty="0" smtClean="0"/>
              <a:t>Calculer le </a:t>
            </a:r>
            <a:r>
              <a:rPr lang="en-US" sz="1800" dirty="0"/>
              <a:t>coût</a:t>
            </a:r>
            <a:r>
              <a:rPr lang="el-GR" sz="1800" dirty="0" smtClean="0"/>
              <a:t> annuel total de l'</a:t>
            </a:r>
            <a:r>
              <a:rPr lang="en-US" sz="1800" dirty="0" smtClean="0"/>
              <a:t>énergie</a:t>
            </a:r>
            <a:r>
              <a:rPr lang="el-GR" sz="1800" dirty="0" smtClean="0"/>
              <a:t> opérationnelle</a:t>
            </a:r>
            <a:r>
              <a:rPr lang="en-US" sz="1800" dirty="0"/>
              <a:t> pour </a:t>
            </a:r>
            <a:r>
              <a:rPr lang="el-GR" sz="1800" dirty="0" smtClean="0"/>
              <a:t>toutes les sources d'</a:t>
            </a:r>
            <a:r>
              <a:rPr lang="en-US" sz="1800" dirty="0" smtClean="0"/>
              <a:t>énergie, </a:t>
            </a:r>
            <a:r>
              <a:rPr lang="en-US" sz="1800" dirty="0"/>
              <a:t>en € par surface utile au sol du bâtiment (€/m</a:t>
            </a:r>
            <a:r>
              <a:rPr lang="en-US" sz="1800" baseline="30000" dirty="0"/>
              <a:t>2</a:t>
            </a:r>
            <a:r>
              <a:rPr lang="en-US" sz="1800" dirty="0"/>
              <a:t>/an)</a:t>
            </a:r>
            <a:r>
              <a:rPr lang="el-GR" sz="1800" dirty="0" smtClean="0"/>
              <a:t>  </a:t>
            </a:r>
          </a:p>
        </p:txBody>
      </p:sp>
      <p:grpSp>
        <p:nvGrpSpPr>
          <p:cNvPr id="4" name="Group 3"/>
          <p:cNvGrpSpPr/>
          <p:nvPr/>
        </p:nvGrpSpPr>
        <p:grpSpPr>
          <a:xfrm>
            <a:off x="189004" y="4480545"/>
            <a:ext cx="3948098" cy="646331"/>
            <a:chOff x="189004" y="4480545"/>
            <a:chExt cx="3948098" cy="646331"/>
          </a:xfrm>
        </p:grpSpPr>
        <p:sp>
          <p:nvSpPr>
            <p:cNvPr id="52" name="Rectangle 51"/>
            <p:cNvSpPr/>
            <p:nvPr/>
          </p:nvSpPr>
          <p:spPr>
            <a:xfrm>
              <a:off x="567517" y="4480545"/>
              <a:ext cx="3569585" cy="646331"/>
            </a:xfrm>
            <a:prstGeom prst="rect">
              <a:avLst/>
            </a:prstGeom>
          </p:spPr>
          <p:txBody>
            <a:bodyPr wrap="square">
              <a:spAutoFit/>
            </a:bodyPr>
            <a:lstStyle/>
            <a:p>
              <a:r>
                <a:rPr lang="el-GR" i="1" dirty="0" smtClean="0"/>
                <a:t>Les calculs tiennent compte de </a:t>
              </a:r>
              <a:r>
                <a:rPr lang="el-GR" b="1" i="1" dirty="0" smtClean="0"/>
                <a:t>tous les services techniques</a:t>
              </a:r>
              <a:r>
                <a:rPr lang="el-GR" i="1" dirty="0" smtClean="0"/>
                <a:t> du bâtiment</a:t>
              </a:r>
              <a:endParaRPr lang="en-GB" b="1" i="1" dirty="0"/>
            </a:p>
          </p:txBody>
        </p:sp>
        <p:pic>
          <p:nvPicPr>
            <p:cNvPr id="53" name="Picture 4"/>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189004" y="4552545"/>
              <a:ext cx="378512" cy="368806"/>
            </a:xfrm>
            <a:prstGeom prst="rect">
              <a:avLst/>
            </a:prstGeom>
            <a:solidFill>
              <a:srgbClr val="FFFF00"/>
            </a:solidFill>
            <a:ln>
              <a:noFill/>
            </a:ln>
            <a:extLst/>
          </p:spPr>
        </p:pic>
      </p:grpSp>
      <p:sp>
        <p:nvSpPr>
          <p:cNvPr id="66" name="Titolo 1">
            <a:extLst>
              <a:ext uri="{FF2B5EF4-FFF2-40B4-BE49-F238E27FC236}">
                <a16:creationId xmlns=""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G.1.4 COÛT DE L'ÉNERGIE</a:t>
            </a:r>
            <a:endParaRPr lang="it-IT" sz="2800" dirty="0">
              <a:solidFill>
                <a:srgbClr val="FF0000"/>
              </a:solidFill>
            </a:endParaRPr>
          </a:p>
        </p:txBody>
      </p:sp>
      <p:pic>
        <p:nvPicPr>
          <p:cNvPr id="8" name="Picture 7"/>
          <p:cNvPicPr>
            <a:picLocks noChangeAspect="1"/>
          </p:cNvPicPr>
          <p:nvPr/>
        </p:nvPicPr>
        <p:blipFill>
          <a:blip r:embed="rId6">
            <a:clrChange>
              <a:clrFrom>
                <a:srgbClr val="FFFFFF"/>
              </a:clrFrom>
              <a:clrTo>
                <a:srgbClr val="FFFFFF">
                  <a:alpha val="0"/>
                </a:srgbClr>
              </a:clrTo>
            </a:clrChange>
          </a:blip>
          <a:stretch>
            <a:fillRect/>
          </a:stretch>
        </p:blipFill>
        <p:spPr>
          <a:xfrm>
            <a:off x="4327819" y="3789572"/>
            <a:ext cx="4583268" cy="2346960"/>
          </a:xfrm>
          <a:prstGeom prst="rect">
            <a:avLst/>
          </a:prstGeom>
        </p:spPr>
      </p:pic>
      <p:sp>
        <p:nvSpPr>
          <p:cNvPr id="11" name="ZoneTexte 10"/>
          <p:cNvSpPr txBox="1"/>
          <p:nvPr/>
        </p:nvSpPr>
        <p:spPr>
          <a:xfrm>
            <a:off x="2544793" y="6544675"/>
            <a:ext cx="4891177" cy="307777"/>
          </a:xfrm>
          <a:prstGeom prst="rect">
            <a:avLst/>
          </a:prstGeom>
          <a:solidFill>
            <a:srgbClr val="77933C"/>
          </a:solidFill>
        </p:spPr>
        <p:txBody>
          <a:bodyPr wrap="square" rtlCol="0">
            <a:spAutoFit/>
          </a:bodyPr>
          <a:lstStyle/>
          <a:p>
            <a:r>
              <a:rPr lang="fr-FR" sz="1400" dirty="0">
                <a:solidFill>
                  <a:schemeClr val="bg1"/>
                </a:solidFill>
              </a:rPr>
              <a:t>Système de formation Villes MED DURABLES</a:t>
            </a:r>
          </a:p>
        </p:txBody>
      </p:sp>
      <p:sp>
        <p:nvSpPr>
          <p:cNvPr id="12" name="ZoneTexte 11"/>
          <p:cNvSpPr txBox="1"/>
          <p:nvPr/>
        </p:nvSpPr>
        <p:spPr>
          <a:xfrm>
            <a:off x="2199735" y="6073057"/>
            <a:ext cx="5727941" cy="461665"/>
          </a:xfrm>
          <a:prstGeom prst="rect">
            <a:avLst/>
          </a:prstGeom>
          <a:solidFill>
            <a:schemeClr val="bg1"/>
          </a:solidFill>
        </p:spPr>
        <p:txBody>
          <a:bodyPr wrap="square" rtlCol="0">
            <a:spAutoFit/>
          </a:bodyPr>
          <a:lstStyle/>
          <a:p>
            <a:r>
              <a:rPr lang="fr-FR" sz="1200" dirty="0"/>
              <a:t>Module de formation 3</a:t>
            </a:r>
            <a:endParaRPr lang="fr-FR" sz="1050" dirty="0"/>
          </a:p>
          <a:p>
            <a:r>
              <a:rPr lang="fr-FR" sz="1200" dirty="0"/>
              <a:t>Calcul des critères d'évaluation de </a:t>
            </a:r>
            <a:r>
              <a:rPr lang="fr-FR" sz="1200" dirty="0" err="1"/>
              <a:t>SBTool</a:t>
            </a:r>
            <a:r>
              <a:rPr lang="fr-FR" sz="1200" dirty="0"/>
              <a:t> – Échelle du </a:t>
            </a:r>
            <a:r>
              <a:rPr lang="fr-FR" sz="1200" dirty="0" smtClean="0"/>
              <a:t>bâtiment</a:t>
            </a:r>
            <a:endParaRPr lang="fr-FR" sz="1400" dirty="0"/>
          </a:p>
        </p:txBody>
      </p:sp>
    </p:spTree>
    <p:extLst>
      <p:ext uri="{BB962C8B-B14F-4D97-AF65-F5344CB8AC3E}">
        <p14:creationId xmlns="" xmlns:p14="http://schemas.microsoft.com/office/powerpoint/2010/main" val="19573368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80094"/>
            <a:ext cx="2133600" cy="277906"/>
          </a:xfrm>
        </p:spPr>
        <p:txBody>
          <a:bodyPr/>
          <a:lstStyle/>
          <a:p>
            <a:fld id="{243FB592-B9A9-49AA-A86F-4031F7B97808}" type="slidenum">
              <a:rPr lang="en-US" smtClean="0"/>
              <a:pPr/>
              <a:t>9</a:t>
            </a:fld>
            <a:endParaRPr lang="en-US"/>
          </a:p>
        </p:txBody>
      </p:sp>
      <p:pic>
        <p:nvPicPr>
          <p:cNvPr id="17" name="Picture 2">
            <a:hlinkClick r:id="rId3"/>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9" name="Segnaposto contenuto 2">
            <a:extLst>
              <a:ext uri="{FF2B5EF4-FFF2-40B4-BE49-F238E27FC236}">
                <a16:creationId xmlns="" xmlns:a16="http://schemas.microsoft.com/office/drawing/2014/main" id="{86F2EB93-A63A-4210-B86A-E5FCAD7D8D7F}"/>
              </a:ext>
            </a:extLst>
          </p:cNvPr>
          <p:cNvSpPr txBox="1">
            <a:spLocks/>
          </p:cNvSpPr>
          <p:nvPr/>
        </p:nvSpPr>
        <p:spPr>
          <a:xfrm>
            <a:off x="268224" y="902208"/>
            <a:ext cx="7342812"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u="sng" dirty="0">
                <a:latin typeface="Calibri" panose="020F0502020204030204" pitchFamily="34" charset="0"/>
                <a:cs typeface="Calibri" panose="020F0502020204030204" pitchFamily="34" charset="0"/>
              </a:rPr>
              <a:t>MÉTHODE D'ÉVALUATION - </a:t>
            </a:r>
            <a:r>
              <a:rPr lang="en-US" b="1" u="sng" dirty="0" smtClean="0">
                <a:latin typeface="Calibri" panose="020F0502020204030204" pitchFamily="34" charset="0"/>
                <a:cs typeface="Calibri" panose="020F0502020204030204" pitchFamily="34" charset="0"/>
              </a:rPr>
              <a:t>PHASE D'</a:t>
            </a:r>
            <a:r>
              <a:rPr lang="el-GR" b="1" u="sng" dirty="0" smtClean="0">
                <a:latin typeface="Calibri" panose="020F0502020204030204" pitchFamily="34" charset="0"/>
                <a:cs typeface="Calibri" panose="020F0502020204030204" pitchFamily="34" charset="0"/>
              </a:rPr>
              <a:t>OCCUPATION</a:t>
            </a:r>
            <a:endParaRPr lang="en-US" b="1" u="sng" dirty="0">
              <a:latin typeface="Calibri" panose="020F0502020204030204" pitchFamily="34" charset="0"/>
              <a:cs typeface="Calibri" panose="020F0502020204030204" pitchFamily="34" charset="0"/>
            </a:endParaRPr>
          </a:p>
        </p:txBody>
      </p:sp>
      <p:sp>
        <p:nvSpPr>
          <p:cNvPr id="16" name="Segnaposto contenuto 2">
            <a:extLst>
              <a:ext uri="{FF2B5EF4-FFF2-40B4-BE49-F238E27FC236}">
                <a16:creationId xmlns="" xmlns:a16="http://schemas.microsoft.com/office/drawing/2014/main" id="{86F2EB93-A63A-4210-B86A-E5FCAD7D8D7F}"/>
              </a:ext>
            </a:extLst>
          </p:cNvPr>
          <p:cNvSpPr txBox="1">
            <a:spLocks/>
          </p:cNvSpPr>
          <p:nvPr/>
        </p:nvSpPr>
        <p:spPr>
          <a:xfrm>
            <a:off x="243150" y="1473640"/>
            <a:ext cx="8764663" cy="349581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000" b="1" dirty="0">
                <a:solidFill>
                  <a:schemeClr val="tx1">
                    <a:lumMod val="50000"/>
                    <a:lumOff val="50000"/>
                  </a:schemeClr>
                </a:solidFill>
              </a:rPr>
              <a:t>Les étapes de calcul pour les bâtiments </a:t>
            </a:r>
            <a:r>
              <a:rPr lang="el-GR" sz="2000" b="1" dirty="0" smtClean="0">
                <a:solidFill>
                  <a:schemeClr val="tx1">
                    <a:lumMod val="50000"/>
                    <a:lumOff val="50000"/>
                  </a:schemeClr>
                </a:solidFill>
              </a:rPr>
              <a:t>existants</a:t>
            </a:r>
            <a:r>
              <a:rPr lang="en-US" sz="2000" b="1" dirty="0">
                <a:solidFill>
                  <a:schemeClr val="tx1">
                    <a:lumMod val="50000"/>
                    <a:lumOff val="50000"/>
                  </a:schemeClr>
                </a:solidFill>
              </a:rPr>
              <a:t> sont les suivantes </a:t>
            </a:r>
            <a:r>
              <a:rPr lang="en-US" sz="2000" b="1" dirty="0" smtClean="0">
                <a:solidFill>
                  <a:schemeClr val="tx1">
                    <a:lumMod val="50000"/>
                    <a:lumOff val="50000"/>
                  </a:schemeClr>
                </a:solidFill>
              </a:rPr>
              <a:t>:</a:t>
            </a:r>
            <a:endParaRPr lang="el-GR" sz="2000" b="1" dirty="0">
              <a:solidFill>
                <a:schemeClr val="tx1">
                  <a:lumMod val="50000"/>
                  <a:lumOff val="50000"/>
                </a:schemeClr>
              </a:solidFill>
            </a:endParaRPr>
          </a:p>
          <a:p>
            <a:pPr marL="457200" lvl="0" indent="-457200" algn="just">
              <a:buFont typeface="+mj-lt"/>
              <a:buAutoNum type="arabicPeriod"/>
            </a:pPr>
            <a:r>
              <a:rPr lang="el-GR" sz="2000" dirty="0" smtClean="0"/>
              <a:t>Calculer le coût annuel de l'énergie pour la consommation d'énergie thermique et électrique du bâtiment, sur la base des factures</a:t>
            </a:r>
            <a:r>
              <a:rPr lang="en-US" sz="2000" dirty="0" smtClean="0"/>
              <a:t>, en </a:t>
            </a:r>
            <a:r>
              <a:rPr lang="en-US" sz="2000" dirty="0"/>
              <a:t>utilisant une </a:t>
            </a:r>
            <a:r>
              <a:rPr lang="en-US" sz="2000" b="1" dirty="0" smtClean="0"/>
              <a:t>moyenne de </a:t>
            </a:r>
            <a:r>
              <a:rPr lang="en-US" sz="2000" b="1" dirty="0"/>
              <a:t>3 ans </a:t>
            </a:r>
            <a:r>
              <a:rPr lang="el-GR" sz="2000" dirty="0" smtClean="0"/>
              <a:t>ou au moins </a:t>
            </a:r>
            <a:r>
              <a:rPr lang="el-GR" sz="2000" b="1" dirty="0" smtClean="0"/>
              <a:t>une année entière</a:t>
            </a:r>
            <a:r>
              <a:rPr lang="en-US" sz="2000" dirty="0" smtClean="0"/>
              <a:t>,</a:t>
            </a:r>
            <a:r>
              <a:rPr lang="el-GR" sz="2000" dirty="0"/>
              <a:t> en €</a:t>
            </a:r>
            <a:r>
              <a:rPr lang="en-US" sz="2000" dirty="0" smtClean="0"/>
              <a:t> </a:t>
            </a:r>
            <a:endParaRPr lang="el-GR" sz="2000" dirty="0" smtClean="0"/>
          </a:p>
          <a:p>
            <a:pPr marL="457200" lvl="0" indent="-457200" algn="just">
              <a:buFont typeface="+mj-lt"/>
              <a:buAutoNum type="arabicPeriod"/>
            </a:pPr>
            <a:r>
              <a:rPr lang="el-GR" sz="2000" dirty="0" smtClean="0"/>
              <a:t>Calculer la </a:t>
            </a:r>
            <a:r>
              <a:rPr lang="en-US" sz="2000" dirty="0" smtClean="0"/>
              <a:t>surface </a:t>
            </a:r>
            <a:r>
              <a:rPr lang="en-US" sz="2000" dirty="0"/>
              <a:t>utile</a:t>
            </a:r>
            <a:r>
              <a:rPr lang="el-GR" sz="2000" dirty="0" smtClean="0"/>
              <a:t> du</a:t>
            </a:r>
            <a:r>
              <a:rPr lang="en-US" sz="2000" dirty="0"/>
              <a:t> plancher intérieur</a:t>
            </a:r>
            <a:r>
              <a:rPr lang="el-GR" sz="2000" dirty="0" smtClean="0"/>
              <a:t> du bâtiment, en mètres </a:t>
            </a:r>
            <a:r>
              <a:rPr lang="en-US" sz="2000" dirty="0" smtClean="0"/>
              <a:t>carrés</a:t>
            </a:r>
            <a:r>
              <a:rPr lang="el-GR" sz="2000" dirty="0" smtClean="0"/>
              <a:t> (m</a:t>
            </a:r>
            <a:r>
              <a:rPr lang="el-GR" sz="2000" baseline="30000" dirty="0" smtClean="0"/>
              <a:t>2</a:t>
            </a:r>
            <a:r>
              <a:rPr lang="el-GR" sz="2000" dirty="0" smtClean="0"/>
              <a:t>)</a:t>
            </a:r>
            <a:endParaRPr lang="en-US" sz="2000" dirty="0" smtClean="0"/>
          </a:p>
          <a:p>
            <a:pPr marL="457200" lvl="0" indent="-457200">
              <a:spcBef>
                <a:spcPts val="0"/>
              </a:spcBef>
              <a:buFont typeface="+mj-lt"/>
              <a:buAutoNum type="arabicPeriod"/>
            </a:pPr>
            <a:r>
              <a:rPr lang="el-GR" sz="2000" dirty="0" smtClean="0"/>
              <a:t>Calculer le coût annuel de l'énergie d'exploitation, par </a:t>
            </a:r>
            <a:r>
              <a:rPr lang="en-US" sz="2000" dirty="0"/>
              <a:t>surface utile au sol du bâtiment </a:t>
            </a:r>
            <a:r>
              <a:rPr lang="el-GR" sz="2000" dirty="0" smtClean="0"/>
              <a:t>(</a:t>
            </a:r>
            <a:r>
              <a:rPr lang="el-GR" sz="2000" dirty="0"/>
              <a:t>€/m</a:t>
            </a:r>
            <a:r>
              <a:rPr lang="el-GR" sz="2000" baseline="30000" dirty="0"/>
              <a:t>2</a:t>
            </a:r>
            <a:r>
              <a:rPr lang="el-GR" sz="2000" dirty="0"/>
              <a:t>/an</a:t>
            </a:r>
            <a:r>
              <a:rPr lang="el-GR" sz="2000" dirty="0" smtClean="0"/>
              <a:t>).</a:t>
            </a:r>
          </a:p>
        </p:txBody>
      </p:sp>
      <p:grpSp>
        <p:nvGrpSpPr>
          <p:cNvPr id="4" name="Group 3"/>
          <p:cNvGrpSpPr/>
          <p:nvPr/>
        </p:nvGrpSpPr>
        <p:grpSpPr>
          <a:xfrm>
            <a:off x="189004" y="4480545"/>
            <a:ext cx="3141682" cy="830997"/>
            <a:chOff x="189004" y="4480545"/>
            <a:chExt cx="3141682" cy="830997"/>
          </a:xfrm>
        </p:grpSpPr>
        <p:sp>
          <p:nvSpPr>
            <p:cNvPr id="52" name="Rectangle 51"/>
            <p:cNvSpPr/>
            <p:nvPr/>
          </p:nvSpPr>
          <p:spPr>
            <a:xfrm>
              <a:off x="567517" y="4480545"/>
              <a:ext cx="2763169" cy="830997"/>
            </a:xfrm>
            <a:prstGeom prst="rect">
              <a:avLst/>
            </a:prstGeom>
          </p:spPr>
          <p:txBody>
            <a:bodyPr wrap="square">
              <a:spAutoFit/>
            </a:bodyPr>
            <a:lstStyle/>
            <a:p>
              <a:r>
                <a:rPr lang="el-GR" sz="1600" i="1" dirty="0" smtClean="0"/>
                <a:t>Les calculs tiennent compte de </a:t>
              </a:r>
              <a:r>
                <a:rPr lang="el-GR" sz="1600" b="1" i="1" dirty="0" smtClean="0"/>
                <a:t>tous les services techniques</a:t>
              </a:r>
              <a:r>
                <a:rPr lang="el-GR" sz="1600" i="1" dirty="0" smtClean="0"/>
                <a:t> du bâtiment</a:t>
              </a:r>
              <a:endParaRPr lang="en-GB" sz="1600" b="1" i="1" dirty="0"/>
            </a:p>
          </p:txBody>
        </p:sp>
        <p:pic>
          <p:nvPicPr>
            <p:cNvPr id="53" name="Picture 4"/>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189004" y="4552545"/>
              <a:ext cx="378512" cy="368806"/>
            </a:xfrm>
            <a:prstGeom prst="rect">
              <a:avLst/>
            </a:prstGeom>
            <a:solidFill>
              <a:srgbClr val="FFFF00"/>
            </a:solidFill>
            <a:ln>
              <a:noFill/>
            </a:ln>
            <a:extLst/>
          </p:spPr>
        </p:pic>
      </p:grpSp>
      <p:sp>
        <p:nvSpPr>
          <p:cNvPr id="66" name="Titolo 1">
            <a:extLst>
              <a:ext uri="{FF2B5EF4-FFF2-40B4-BE49-F238E27FC236}">
                <a16:creationId xmlns=""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G.1.4 COÛT DE L'ÉNERGIE</a:t>
            </a:r>
            <a:endParaRPr lang="it-IT" sz="2800" dirty="0">
              <a:solidFill>
                <a:srgbClr val="FF0000"/>
              </a:solidFill>
            </a:endParaRPr>
          </a:p>
        </p:txBody>
      </p:sp>
      <p:pic>
        <p:nvPicPr>
          <p:cNvPr id="12" name="Picture 11"/>
          <p:cNvPicPr>
            <a:picLocks noChangeAspect="1"/>
          </p:cNvPicPr>
          <p:nvPr/>
        </p:nvPicPr>
        <p:blipFill>
          <a:blip r:embed="rId6">
            <a:clrChange>
              <a:clrFrom>
                <a:srgbClr val="FFFFFF"/>
              </a:clrFrom>
              <a:clrTo>
                <a:srgbClr val="FFFFFF">
                  <a:alpha val="0"/>
                </a:srgbClr>
              </a:clrTo>
            </a:clrChange>
          </a:blip>
          <a:stretch>
            <a:fillRect/>
          </a:stretch>
        </p:blipFill>
        <p:spPr>
          <a:xfrm>
            <a:off x="4339086" y="3825961"/>
            <a:ext cx="4466131" cy="2286978"/>
          </a:xfrm>
          <a:prstGeom prst="rect">
            <a:avLst/>
          </a:prstGeom>
        </p:spPr>
      </p:pic>
      <p:sp>
        <p:nvSpPr>
          <p:cNvPr id="11" name="ZoneTexte 10"/>
          <p:cNvSpPr txBox="1"/>
          <p:nvPr/>
        </p:nvSpPr>
        <p:spPr>
          <a:xfrm>
            <a:off x="2544793" y="6544675"/>
            <a:ext cx="4891177" cy="307777"/>
          </a:xfrm>
          <a:prstGeom prst="rect">
            <a:avLst/>
          </a:prstGeom>
          <a:solidFill>
            <a:srgbClr val="77933C"/>
          </a:solidFill>
        </p:spPr>
        <p:txBody>
          <a:bodyPr wrap="square" rtlCol="0">
            <a:spAutoFit/>
          </a:bodyPr>
          <a:lstStyle/>
          <a:p>
            <a:r>
              <a:rPr lang="fr-FR" sz="1400" dirty="0">
                <a:solidFill>
                  <a:schemeClr val="bg1"/>
                </a:solidFill>
              </a:rPr>
              <a:t>Système de formation Villes MED DURABLES</a:t>
            </a:r>
          </a:p>
        </p:txBody>
      </p:sp>
      <p:sp>
        <p:nvSpPr>
          <p:cNvPr id="13" name="ZoneTexte 12"/>
          <p:cNvSpPr txBox="1"/>
          <p:nvPr/>
        </p:nvSpPr>
        <p:spPr>
          <a:xfrm>
            <a:off x="2199735" y="6073057"/>
            <a:ext cx="5727941" cy="461665"/>
          </a:xfrm>
          <a:prstGeom prst="rect">
            <a:avLst/>
          </a:prstGeom>
          <a:solidFill>
            <a:schemeClr val="bg1"/>
          </a:solidFill>
        </p:spPr>
        <p:txBody>
          <a:bodyPr wrap="square" rtlCol="0">
            <a:spAutoFit/>
          </a:bodyPr>
          <a:lstStyle/>
          <a:p>
            <a:r>
              <a:rPr lang="fr-FR" sz="1200" dirty="0"/>
              <a:t>Module de formation 3</a:t>
            </a:r>
            <a:endParaRPr lang="fr-FR" sz="1050" dirty="0"/>
          </a:p>
          <a:p>
            <a:r>
              <a:rPr lang="fr-FR" sz="1200" dirty="0"/>
              <a:t>Calcul des critères d'évaluation de </a:t>
            </a:r>
            <a:r>
              <a:rPr lang="fr-FR" sz="1200" dirty="0" err="1"/>
              <a:t>SBTool</a:t>
            </a:r>
            <a:r>
              <a:rPr lang="fr-FR" sz="1200" dirty="0"/>
              <a:t> – Échelle du </a:t>
            </a:r>
            <a:r>
              <a:rPr lang="fr-FR" sz="1200" dirty="0" smtClean="0"/>
              <a:t>bâtiment</a:t>
            </a:r>
            <a:endParaRPr lang="fr-FR" sz="1400" dirty="0"/>
          </a:p>
        </p:txBody>
      </p:sp>
    </p:spTree>
    <p:extLst>
      <p:ext uri="{BB962C8B-B14F-4D97-AF65-F5344CB8AC3E}">
        <p14:creationId xmlns="" xmlns:p14="http://schemas.microsoft.com/office/powerpoint/2010/main" val="3867998492"/>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7" ma:contentTypeDescription="Crée un document." ma:contentTypeScope="" ma:versionID="401b2652c6e92f56d8ee4e284eb80a80">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a34331db33b1c1f3505a1f9eb80b976b"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Partagé avec détai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AE71031-1B86-4E1E-8B08-DAB7C8B8D797}">
  <ds:schemaRefs>
    <ds:schemaRef ds:uri="http://schemas.microsoft.com/sharepoint/v3/contenttype/forms"/>
  </ds:schemaRefs>
</ds:datastoreItem>
</file>

<file path=customXml/itemProps2.xml><?xml version="1.0" encoding="utf-8"?>
<ds:datastoreItem xmlns:ds="http://schemas.openxmlformats.org/officeDocument/2006/customXml" ds:itemID="{618E2484-CB08-4858-9956-09BF2BB6BBAA}"/>
</file>

<file path=customXml/itemProps3.xml><?xml version="1.0" encoding="utf-8"?>
<ds:datastoreItem xmlns:ds="http://schemas.openxmlformats.org/officeDocument/2006/customXml" ds:itemID="{7732EAFA-3696-4F1D-BB75-0C4650A1C1FF}">
  <ds:schemaRefs>
    <ds:schemaRef ds:uri="http://schemas.microsoft.com/office/2006/metadata/properties"/>
    <ds:schemaRef ds:uri="http://schemas.microsoft.com/office/infopath/2007/PartnerControls"/>
    <ds:schemaRef ds:uri="019ad8dd-0490-40d8-9346-bcbaec298f68"/>
    <ds:schemaRef ds:uri="7703844f-ab03-448f-aed1-f35d29f3bcba"/>
  </ds:schemaRefs>
</ds:datastoreItem>
</file>

<file path=docProps/app.xml><?xml version="1.0" encoding="utf-8"?>
<Properties xmlns="http://schemas.openxmlformats.org/officeDocument/2006/extended-properties" xmlns:vt="http://schemas.openxmlformats.org/officeDocument/2006/docPropsVTypes">
  <TotalTime>18541</TotalTime>
  <Words>1603</Words>
  <Application>Microsoft Office PowerPoint</Application>
  <PresentationFormat>Affichage à l'écran (4:3)</PresentationFormat>
  <Paragraphs>332</Paragraphs>
  <Slides>20</Slides>
  <Notes>3</Notes>
  <HiddenSlides>0</HiddenSlides>
  <MMClips>0</MMClips>
  <ScaleCrop>false</ScaleCrop>
  <HeadingPairs>
    <vt:vector size="4" baseType="variant">
      <vt:variant>
        <vt:lpstr>Thème</vt:lpstr>
      </vt:variant>
      <vt:variant>
        <vt:i4>1</vt:i4>
      </vt:variant>
      <vt:variant>
        <vt:lpstr>Titres des diapositives</vt:lpstr>
      </vt:variant>
      <vt:variant>
        <vt:i4>20</vt:i4>
      </vt:variant>
    </vt:vector>
  </HeadingPairs>
  <TitlesOfParts>
    <vt:vector size="21" baseType="lpstr">
      <vt:lpstr>Larissa</vt:lpstr>
      <vt:lpstr>Diapositive 1</vt:lpstr>
      <vt:lpstr>G.1.4 COÛT DE L'ÉNERGIE</vt:lpstr>
      <vt:lpstr>G.1.4 COÛT DE L'ÉNERGIE</vt:lpstr>
      <vt:lpstr>G.1.4 COÛT DE L'ÉNERGIE</vt:lpstr>
      <vt:lpstr>G.1.4 COÛT DE L'ÉNERGIE</vt:lpstr>
      <vt:lpstr>G.1.4 COÛT DE L'ÉNERGIE</vt:lpstr>
      <vt:lpstr>G.1.4 COÛT DE L'ÉNERGIE</vt:lpstr>
      <vt:lpstr>G.1.4 COÛT DE L'ÉNERGIE</vt:lpstr>
      <vt:lpstr>G.1.4 COÛT DE L'ÉNERGIE</vt:lpstr>
      <vt:lpstr>G.1.4 COÛT DE L'ÉNERGIE</vt:lpstr>
      <vt:lpstr>G.1.4 COÛT DE L'ÉNERGIE</vt:lpstr>
      <vt:lpstr>G.1.4 COÛT DE L'ÉNERGIE</vt:lpstr>
      <vt:lpstr>G.1.4 COÛT DE L'ÉNERGIE</vt:lpstr>
      <vt:lpstr>G.1.4 COÛT DE L'ÉNERGIE</vt:lpstr>
      <vt:lpstr>G.1.4 COÛT DE L'ÉNERGIE</vt:lpstr>
      <vt:lpstr>G.1.4 COÛT DE L'ÉNERGIE</vt:lpstr>
      <vt:lpstr>G.1.4 COÛT DE L'ÉNERGIE</vt:lpstr>
      <vt:lpstr>G.1.4 COÛT DE L'ÉNERGIE</vt:lpstr>
      <vt:lpstr>G.1.4 COÛT DE L'ÉNERGIE</vt:lpstr>
      <vt:lpstr>G.1.4 COÛT DE L'ÉNERGIE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NOA</dc:creator>
  <cp:lastModifiedBy>Maher</cp:lastModifiedBy>
  <cp:revision>302</cp:revision>
  <dcterms:created xsi:type="dcterms:W3CDTF">2017-01-09T10:20:00Z</dcterms:created>
  <dcterms:modified xsi:type="dcterms:W3CDTF">2023-07-24T17:56:17Z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